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3"/>
  </p:notesMasterIdLst>
  <p:sldIdLst>
    <p:sldId id="257" r:id="rId5"/>
    <p:sldId id="287" r:id="rId6"/>
    <p:sldId id="266" r:id="rId7"/>
    <p:sldId id="309" r:id="rId8"/>
    <p:sldId id="267" r:id="rId9"/>
    <p:sldId id="268" r:id="rId10"/>
    <p:sldId id="269" r:id="rId11"/>
    <p:sldId id="284" r:id="rId12"/>
    <p:sldId id="270" r:id="rId13"/>
    <p:sldId id="310" r:id="rId14"/>
    <p:sldId id="285" r:id="rId15"/>
    <p:sldId id="271" r:id="rId16"/>
    <p:sldId id="272" r:id="rId17"/>
    <p:sldId id="273" r:id="rId18"/>
    <p:sldId id="299" r:id="rId19"/>
    <p:sldId id="300" r:id="rId20"/>
    <p:sldId id="274" r:id="rId21"/>
    <p:sldId id="297" r:id="rId22"/>
    <p:sldId id="295" r:id="rId23"/>
    <p:sldId id="281" r:id="rId24"/>
    <p:sldId id="296" r:id="rId25"/>
    <p:sldId id="301" r:id="rId26"/>
    <p:sldId id="294" r:id="rId27"/>
    <p:sldId id="275" r:id="rId28"/>
    <p:sldId id="279" r:id="rId29"/>
    <p:sldId id="312" r:id="rId30"/>
    <p:sldId id="316" r:id="rId31"/>
    <p:sldId id="311" r:id="rId32"/>
    <p:sldId id="313" r:id="rId33"/>
    <p:sldId id="317" r:id="rId34"/>
    <p:sldId id="276" r:id="rId35"/>
    <p:sldId id="278" r:id="rId36"/>
    <p:sldId id="298" r:id="rId37"/>
    <p:sldId id="277" r:id="rId38"/>
    <p:sldId id="280" r:id="rId39"/>
    <p:sldId id="286" r:id="rId40"/>
    <p:sldId id="282" r:id="rId41"/>
    <p:sldId id="307" r:id="rId42"/>
    <p:sldId id="283" r:id="rId43"/>
    <p:sldId id="302" r:id="rId44"/>
    <p:sldId id="303" r:id="rId45"/>
    <p:sldId id="288" r:id="rId46"/>
    <p:sldId id="289" r:id="rId47"/>
    <p:sldId id="290" r:id="rId48"/>
    <p:sldId id="291" r:id="rId49"/>
    <p:sldId id="292" r:id="rId50"/>
    <p:sldId id="306" r:id="rId51"/>
    <p:sldId id="30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D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353442-997E-48BD-A646-AF51A07E22B3}" v="199" dt="2024-11-21T20:10:33.7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7BC014-F565-4965-9ADD-C8512D1DC6D7}"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10445-F33A-4FE2-8305-7CD6C5994CC4}" type="slidenum">
              <a:rPr lang="en-US" smtClean="0"/>
              <a:t>‹#›</a:t>
            </a:fld>
            <a:endParaRPr lang="en-US"/>
          </a:p>
        </p:txBody>
      </p:sp>
    </p:spTree>
    <p:extLst>
      <p:ext uri="{BB962C8B-B14F-4D97-AF65-F5344CB8AC3E}">
        <p14:creationId xmlns:p14="http://schemas.microsoft.com/office/powerpoint/2010/main" val="2033481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Dialectical Behavioral Therapy Concept</a:t>
            </a:r>
          </a:p>
        </p:txBody>
      </p:sp>
      <p:sp>
        <p:nvSpPr>
          <p:cNvPr id="4" name="Slide Number Placeholder 3"/>
          <p:cNvSpPr>
            <a:spLocks noGrp="1"/>
          </p:cNvSpPr>
          <p:nvPr>
            <p:ph type="sldNum" sz="quarter" idx="5"/>
          </p:nvPr>
        </p:nvSpPr>
        <p:spPr/>
        <p:txBody>
          <a:bodyPr/>
          <a:lstStyle/>
          <a:p>
            <a:fld id="{EB810445-F33A-4FE2-8305-7CD6C5994CC4}" type="slidenum">
              <a:rPr lang="en-US" smtClean="0"/>
              <a:t>26</a:t>
            </a:fld>
            <a:endParaRPr lang="en-US"/>
          </a:p>
        </p:txBody>
      </p:sp>
    </p:spTree>
    <p:extLst>
      <p:ext uri="{BB962C8B-B14F-4D97-AF65-F5344CB8AC3E}">
        <p14:creationId xmlns:p14="http://schemas.microsoft.com/office/powerpoint/2010/main" val="3315072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DBT Concept</a:t>
            </a:r>
          </a:p>
        </p:txBody>
      </p:sp>
      <p:sp>
        <p:nvSpPr>
          <p:cNvPr id="4" name="Slide Number Placeholder 3"/>
          <p:cNvSpPr>
            <a:spLocks noGrp="1"/>
          </p:cNvSpPr>
          <p:nvPr>
            <p:ph type="sldNum" sz="quarter" idx="5"/>
          </p:nvPr>
        </p:nvSpPr>
        <p:spPr/>
        <p:txBody>
          <a:bodyPr/>
          <a:lstStyle/>
          <a:p>
            <a:fld id="{EB810445-F33A-4FE2-8305-7CD6C5994CC4}" type="slidenum">
              <a:rPr lang="en-US" smtClean="0"/>
              <a:t>27</a:t>
            </a:fld>
            <a:endParaRPr lang="en-US"/>
          </a:p>
        </p:txBody>
      </p:sp>
    </p:spTree>
    <p:extLst>
      <p:ext uri="{BB962C8B-B14F-4D97-AF65-F5344CB8AC3E}">
        <p14:creationId xmlns:p14="http://schemas.microsoft.com/office/powerpoint/2010/main" val="1271949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DBT Concept</a:t>
            </a:r>
          </a:p>
        </p:txBody>
      </p:sp>
      <p:sp>
        <p:nvSpPr>
          <p:cNvPr id="4" name="Slide Number Placeholder 3"/>
          <p:cNvSpPr>
            <a:spLocks noGrp="1"/>
          </p:cNvSpPr>
          <p:nvPr>
            <p:ph type="sldNum" sz="quarter" idx="5"/>
          </p:nvPr>
        </p:nvSpPr>
        <p:spPr/>
        <p:txBody>
          <a:bodyPr/>
          <a:lstStyle/>
          <a:p>
            <a:fld id="{EB810445-F33A-4FE2-8305-7CD6C5994CC4}" type="slidenum">
              <a:rPr lang="en-US" smtClean="0"/>
              <a:t>28</a:t>
            </a:fld>
            <a:endParaRPr lang="en-US"/>
          </a:p>
        </p:txBody>
      </p:sp>
    </p:spTree>
    <p:extLst>
      <p:ext uri="{BB962C8B-B14F-4D97-AF65-F5344CB8AC3E}">
        <p14:creationId xmlns:p14="http://schemas.microsoft.com/office/powerpoint/2010/main" val="150909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Cognitive Behavioral Therapy Concepts. Learn to change distorted thoughts into ways you would speak to a best friend or small child. </a:t>
            </a:r>
          </a:p>
        </p:txBody>
      </p:sp>
      <p:sp>
        <p:nvSpPr>
          <p:cNvPr id="4" name="Slide Number Placeholder 3"/>
          <p:cNvSpPr>
            <a:spLocks noGrp="1"/>
          </p:cNvSpPr>
          <p:nvPr>
            <p:ph type="sldNum" sz="quarter" idx="5"/>
          </p:nvPr>
        </p:nvSpPr>
        <p:spPr/>
        <p:txBody>
          <a:bodyPr/>
          <a:lstStyle/>
          <a:p>
            <a:fld id="{EB810445-F33A-4FE2-8305-7CD6C5994CC4}" type="slidenum">
              <a:rPr lang="en-US" smtClean="0"/>
              <a:t>29</a:t>
            </a:fld>
            <a:endParaRPr lang="en-US"/>
          </a:p>
        </p:txBody>
      </p:sp>
    </p:spTree>
    <p:extLst>
      <p:ext uri="{BB962C8B-B14F-4D97-AF65-F5344CB8AC3E}">
        <p14:creationId xmlns:p14="http://schemas.microsoft.com/office/powerpoint/2010/main" val="255286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assumptions you are answering with? What if those assumptions are different?</a:t>
            </a:r>
          </a:p>
        </p:txBody>
      </p:sp>
      <p:sp>
        <p:nvSpPr>
          <p:cNvPr id="4" name="Slide Number Placeholder 3"/>
          <p:cNvSpPr>
            <a:spLocks noGrp="1"/>
          </p:cNvSpPr>
          <p:nvPr>
            <p:ph type="sldNum" sz="quarter" idx="5"/>
          </p:nvPr>
        </p:nvSpPr>
        <p:spPr/>
        <p:txBody>
          <a:bodyPr/>
          <a:lstStyle/>
          <a:p>
            <a:fld id="{EB810445-F33A-4FE2-8305-7CD6C5994CC4}" type="slidenum">
              <a:rPr lang="en-US" smtClean="0"/>
              <a:t>33</a:t>
            </a:fld>
            <a:endParaRPr lang="en-US"/>
          </a:p>
        </p:txBody>
      </p:sp>
    </p:spTree>
    <p:extLst>
      <p:ext uri="{BB962C8B-B14F-4D97-AF65-F5344CB8AC3E}">
        <p14:creationId xmlns:p14="http://schemas.microsoft.com/office/powerpoint/2010/main" val="152583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12/23/2024</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153079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12/23/2024</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832620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12/23/2024</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15472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12/23/2024</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140475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12/23/2024</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120768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12/23/2024</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576553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12/23/2024</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555839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12/23/2024</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477850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12/23/2024</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63532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12/23/2024</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040870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12/23/2024</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081656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12/23/2024</a:t>
            </a:fld>
            <a:endParaRPr lang="en-US"/>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246894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nobaproject.com/textbooks/candace-lapan-new-textbook/modules/memory-encoding-storage-retrieval"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chem.libretexts.org/Courses/UWMilwaukee/CHE_125:_GOB_Introductory_Chemistry/09:_Solutions/9.03:_Concentration" TargetMode="External"/><Relationship Id="rId5" Type="http://schemas.openxmlformats.org/officeDocument/2006/relationships/image" Target="../media/image3.jpeg"/><Relationship Id="rId4" Type="http://schemas.openxmlformats.org/officeDocument/2006/relationships/hyperlink" Target="https://creativecommons.org/licenses/by-nc-sa/3.0/"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understood.org/en/articles/reasonable-workplace-accommodation-examples" TargetMode="External"/><Relationship Id="rId2" Type="http://schemas.openxmlformats.org/officeDocument/2006/relationships/hyperlink" Target="https://www.understood.org/en/articles/faq-ada-at-work" TargetMode="Externa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nam11.safelinks.protection.outlook.com/?url=https%3A%2F%2Fmusic.youtube.com%2Fplaylist%3Flist%3DPL1Vr9icX8jqH2YWlpxJ5lQArS6EcMVOiD&amp;data=05%7C01%7CRebecca.Steil-Lambert%40reliantmedicalgroup.org%7Cb8acf5dcb49a413fa53408db8cb80bca%7C85f46a4d265f41b9aaefc494b7617e7f%7C0%7C0%7C638258494325228568%7CUnknown%7CTWFpbGZsb3d8eyJWIjoiMC4wLjAwMDAiLCJQIjoiV2luMzIiLCJBTiI6Ik1haWwiLCJXVCI6Mn0%3D%7C3000%7C%7C%7C&amp;sdata=ayM6ChMIgjM0Go2zxIh6l74JyRVWhGsLnllT9DCVdto%3D&amp;reserved=0" TargetMode="External"/><Relationship Id="rId2" Type="http://schemas.openxmlformats.org/officeDocument/2006/relationships/hyperlink" Target="https://nam11.safelinks.protection.outlook.com/?url=https%3A%2F%2Fopen.spotify.com%2Fplaylist%2F3tOCS8stne2kjTFOpbiJ5p%3Fsi%3D5idAPsb0RcGfAdAOzfrRUg%26utm_source%3Dcopy-link&amp;data=05%7C01%7CRebecca.Steil-Lambert%40reliantmedicalgroup.org%7Cb8acf5dcb49a413fa53408db8cb80bca%7C85f46a4d265f41b9aaefc494b7617e7f%7C0%7C0%7C638258494325072208%7CUnknown%7CTWFpbGZsb3d8eyJWIjoiMC4wLjAwMDAiLCJQIjoiV2luMzIiLCJBTiI6Ik1haWwiLCJXVCI6Mn0%3D%7C3000%7C%7C%7C&amp;sdata=SpA1TVAX2gPOWyBFatHzGn96krhaueAh7koGVYdqPUU%3D&amp;reserved=0"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hyperlink" Target="https://nam11.safelinks.protection.outlook.com/?url=http%3A%2F%2Fhypnosisappstore.com%2Fsleep-deeply%2F&amp;data=05%7C01%7CRebecca.Steil-Lambert%40reliantmedicalgroup.org%7Cb8acf5dcb49a413fa53408db8cb80bca%7C85f46a4d265f41b9aaefc494b7617e7f%7C0%7C0%7C638258494325228568%7CUnknown%7CTWFpbGZsb3d8eyJWIjoiMC4wLjAwMDAiLCJQIjoiV2luMzIiLCJBTiI6Ik1haWwiLCJXVCI6Mn0%3D%7C3000%7C%7C%7C&amp;sdata=akmBeIJiORQ2Z8mXVC%2B4tZn0mK9jI0ty5aHQcGsT994%3D&amp;reserved=0" TargetMode="External"/><Relationship Id="rId13" Type="http://schemas.openxmlformats.org/officeDocument/2006/relationships/hyperlink" Target="https://nam11.safelinks.protection.outlook.com/?url=https%3A%2F%2Fplay.google.com%2Fstore&amp;data=05%7C01%7CRebecca.Steil-Lambert%40reliantmedicalgroup.org%7Cb8acf5dcb49a413fa53408db8cb80bca%7C85f46a4d265f41b9aaefc494b7617e7f%7C0%7C0%7C638258494325384668%7CUnknown%7CTWFpbGZsb3d8eyJWIjoiMC4wLjAwMDAiLCJQIjoiV2luMzIiLCJBTiI6Ik1haWwiLCJXVCI6Mn0%3D%7C3000%7C%7C%7C&amp;sdata=9wcRGmga9K1pNFprb%2BbPw%2FO84jY9D1jhvDa575uiUNE%3D&amp;reserved=0" TargetMode="External"/><Relationship Id="rId18" Type="http://schemas.openxmlformats.org/officeDocument/2006/relationships/hyperlink" Target="https://nam11.safelinks.protection.outlook.com/?url=http%3A%2F%2Ffindonefindall.com%2F&amp;data=05%7C01%7CRebecca.Steil-Lambert%40reliantmedicalgroup.org%7Cb8acf5dcb49a413fa53408db8cb80bca%7C85f46a4d265f41b9aaefc494b7617e7f%7C0%7C0%7C638258494325384668%7CUnknown%7CTWFpbGZsb3d8eyJWIjoiMC4wLjAwMDAiLCJQIjoiV2luMzIiLCJBTiI6Ik1haWwiLCJXVCI6Mn0%3D%7C3000%7C%7C%7C&amp;sdata=pxZ%2B1v%2BYDt4QGzvdJyD0Et2IkljQxyYsuf8VknLVjnQ%3D&amp;reserved=0" TargetMode="External"/><Relationship Id="rId3" Type="http://schemas.openxmlformats.org/officeDocument/2006/relationships/hyperlink" Target="https://nam11.safelinks.protection.outlook.com/?url=http%3A%2F%2Fwww.apple.com%2Fitunes%2F&amp;data=05%7C01%7CRebecca.Steil-Lambert%40reliantmedicalgroup.org%7Cb8acf5dcb49a413fa53408db8cb80bca%7C85f46a4d265f41b9aaefc494b7617e7f%7C0%7C0%7C638258494325228568%7CUnknown%7CTWFpbGZsb3d8eyJWIjoiMC4wLjAwMDAiLCJQIjoiV2luMzIiLCJBTiI6Ik1haWwiLCJXVCI6Mn0%3D%7C3000%7C%7C%7C&amp;sdata=kXqvZWw%2FH9GlTLw9%2Bqr1kZfjTf%2BnkNllhZsptJmSegE%3D&amp;reserved=0" TargetMode="External"/><Relationship Id="rId7" Type="http://schemas.openxmlformats.org/officeDocument/2006/relationships/hyperlink" Target="https://nam11.safelinks.protection.outlook.com/?url=https%3A%2F%2Fitunes.apple.com%2Fus%2Fapp%2Frelax-melodies-white-noise%2Fid314498713%3Fmt%3D8&amp;data=05%7C01%7CRebecca.Steil-Lambert%40reliantmedicalgroup.org%7Cb8acf5dcb49a413fa53408db8cb80bca%7C85f46a4d265f41b9aaefc494b7617e7f%7C0%7C0%7C638258494325228568%7CUnknown%7CTWFpbGZsb3d8eyJWIjoiMC4wLjAwMDAiLCJQIjoiV2luMzIiLCJBTiI6Ik1haWwiLCJXVCI6Mn0%3D%7C3000%7C%7C%7C&amp;sdata=r3GMUDcAwAmxcyE3o67ZjP3nMEqma96H%2F7Re2hyjPSc%3D&amp;reserved=0" TargetMode="External"/><Relationship Id="rId12" Type="http://schemas.openxmlformats.org/officeDocument/2006/relationships/hyperlink" Target="https://nam11.safelinks.protection.outlook.com/?url=http%3A%2F%2Fwww.timetimer.com%2F&amp;data=05%7C01%7CRebecca.Steil-Lambert%40reliantmedicalgroup.org%7Cb8acf5dcb49a413fa53408db8cb80bca%7C85f46a4d265f41b9aaefc494b7617e7f%7C0%7C0%7C638258494325384668%7CUnknown%7CTWFpbGZsb3d8eyJWIjoiMC4wLjAwMDAiLCJQIjoiV2luMzIiLCJBTiI6Ik1haWwiLCJXVCI6Mn0%3D%7C3000%7C%7C%7C&amp;sdata=zZ2C5gnTn6iG0MgxTeV1UIiO%2B8Sytxbrp13XdDkTJX8%3D&amp;reserved=0" TargetMode="External"/><Relationship Id="rId17" Type="http://schemas.openxmlformats.org/officeDocument/2006/relationships/hyperlink" Target="https://nam11.safelinks.protection.outlook.com/?url=https%3A%2F%2Fplay.google.com%2Fstore%2Fapps%2Fdetails%3Fid%3Dcom.fsp.android.phonetracker%26hl%3Den&amp;data=05%7C01%7CRebecca.Steil-Lambert%40reliantmedicalgroup.org%7Cb8acf5dcb49a413fa53408db8cb80bca%7C85f46a4d265f41b9aaefc494b7617e7f%7C0%7C0%7C638258494325384668%7CUnknown%7CTWFpbGZsb3d8eyJWIjoiMC4wLjAwMDAiLCJQIjoiV2luMzIiLCJBTiI6Ik1haWwiLCJXVCI6Mn0%3D%7C3000%7C%7C%7C&amp;sdata=sqYTqZgOfr7UxMtChOaFWXuNJM96IvVNwjXQSZkOlKM%3D&amp;reserved=0" TargetMode="External"/><Relationship Id="rId2" Type="http://schemas.openxmlformats.org/officeDocument/2006/relationships/hyperlink" Target="https://nam11.safelinks.protection.outlook.com/?url=http%3A%2F%2Fwakenshakeapp.com%2F&amp;data=05%7C01%7CRebecca.Steil-Lambert%40reliantmedicalgroup.org%7Cb8acf5dcb49a413fa53408db8cb80bca%7C85f46a4d265f41b9aaefc494b7617e7f%7C0%7C0%7C638258494325228568%7CUnknown%7CTWFpbGZsb3d8eyJWIjoiMC4wLjAwMDAiLCJQIjoiV2luMzIiLCJBTiI6Ik1haWwiLCJXVCI6Mn0%3D%7C3000%7C%7C%7C&amp;sdata=cKhOZLasi%2F8mNKtLWqyXKAD8bzMRXjnxEAy4VEGVCuw%3D&amp;reserved=0" TargetMode="External"/><Relationship Id="rId16" Type="http://schemas.openxmlformats.org/officeDocument/2006/relationships/hyperlink" Target="https://nam11.safelinks.protection.outlook.com/?url=https%3A%2F%2Fitunes.apple.com%2Fus%2Fapp%2Ffind-my-iphone%2Fid376101648%3Fmt%3D8&amp;data=05%7C01%7CRebecca.Steil-Lambert%40reliantmedicalgroup.org%7Cb8acf5dcb49a413fa53408db8cb80bca%7C85f46a4d265f41b9aaefc494b7617e7f%7C0%7C0%7C638258494325384668%7CUnknown%7CTWFpbGZsb3d8eyJWIjoiMC4wLjAwMDAiLCJQIjoiV2luMzIiLCJBTiI6Ik1haWwiLCJXVCI6Mn0%3D%7C3000%7C%7C%7C&amp;sdata=x4ZScVu61DBmWIiFFwAyMto%2Btvyy91RUQA%2BK73pP%2BMg%3D&amp;reserved=0" TargetMode="External"/><Relationship Id="rId1" Type="http://schemas.openxmlformats.org/officeDocument/2006/relationships/slideLayout" Target="../slideLayouts/slideLayout7.xml"/><Relationship Id="rId6" Type="http://schemas.openxmlformats.org/officeDocument/2006/relationships/hyperlink" Target="https://nam11.safelinks.protection.outlook.com/?url=http%3A%2F%2Fwww.nandahome.com%2F&amp;data=05%7C01%7CRebecca.Steil-Lambert%40reliantmedicalgroup.org%7Cb8acf5dcb49a413fa53408db8cb80bca%7C85f46a4d265f41b9aaefc494b7617e7f%7C0%7C0%7C638258494325228568%7CUnknown%7CTWFpbGZsb3d8eyJWIjoiMC4wLjAwMDAiLCJQIjoiV2luMzIiLCJBTiI6Ik1haWwiLCJXVCI6Mn0%3D%7C3000%7C%7C%7C&amp;sdata=xQVbEdlQudG%2Bw3M1icAwBmWSO%2B7Nq2rnEWRKhj1a%2Fnc%3D&amp;reserved=0" TargetMode="External"/><Relationship Id="rId11" Type="http://schemas.openxmlformats.org/officeDocument/2006/relationships/hyperlink" Target="https://nam11.safelinks.protection.outlook.com/?url=http%3A%2F%2Fwww.apple.com%2Fitunes%2F&amp;data=05%7C01%7CRebecca.Steil-Lambert%40reliantmedicalgroup.org%7Cb8acf5dcb49a413fa53408db8cb80bca%7C85f46a4d265f41b9aaefc494b7617e7f%7C0%7C0%7C638258494325384668%7CUnknown%7CTWFpbGZsb3d8eyJWIjoiMC4wLjAwMDAiLCJQIjoiV2luMzIiLCJBTiI6Ik1haWwiLCJXVCI6Mn0%3D%7C3000%7C%7C%7C&amp;sdata=quZtKN9fIL%2FU1m9ZsUfX5mpWrpSEUG%2BSXq%2FeEsQbOuo%3D&amp;reserved=0" TargetMode="External"/><Relationship Id="rId5" Type="http://schemas.openxmlformats.org/officeDocument/2006/relationships/hyperlink" Target="https://nam11.safelinks.protection.outlook.com/?url=https%3A%2F%2Fplay.google.com%2Fstore&amp;data=05%7C01%7CRebecca.Steil-Lambert%40reliantmedicalgroup.org%7Cb8acf5dcb49a413fa53408db8cb80bca%7C85f46a4d265f41b9aaefc494b7617e7f%7C0%7C0%7C638258494325228568%7CUnknown%7CTWFpbGZsb3d8eyJWIjoiMC4wLjAwMDAiLCJQIjoiV2luMzIiLCJBTiI6Ik1haWwiLCJXVCI6Mn0%3D%7C3000%7C%7C%7C&amp;sdata=KJ3dOZd3%2F6cfBg%2FZTx6SSjqhURqSw6Mm0GoS7%2BG55WI%3D&amp;reserved=0" TargetMode="External"/><Relationship Id="rId15" Type="http://schemas.openxmlformats.org/officeDocument/2006/relationships/hyperlink" Target="https://nam11.safelinks.protection.outlook.com/?url=http%3A%2F%2Ffocustimeapp.com%2F&amp;data=05%7C01%7CRebecca.Steil-Lambert%40reliantmedicalgroup.org%7Cb8acf5dcb49a413fa53408db8cb80bca%7C85f46a4d265f41b9aaefc494b7617e7f%7C0%7C0%7C638258494325384668%7CUnknown%7CTWFpbGZsb3d8eyJWIjoiMC4wLjAwMDAiLCJQIjoiV2luMzIiLCJBTiI6Ik1haWwiLCJXVCI6Mn0%3D%7C3000%7C%7C%7C&amp;sdata=HFKQNan4RuQD7Yj5sJKLIPQZNUuOarX68U6O8JruRtM%3D&amp;reserved=0" TargetMode="External"/><Relationship Id="rId10" Type="http://schemas.openxmlformats.org/officeDocument/2006/relationships/hyperlink" Target="https://nam11.safelinks.protection.outlook.com/?url=http%3A%2F%2Fwatchminder.com%2F&amp;data=05%7C01%7CRebecca.Steil-Lambert%40reliantmedicalgroup.org%7Cb8acf5dcb49a413fa53408db8cb80bca%7C85f46a4d265f41b9aaefc494b7617e7f%7C0%7C0%7C638258494325228568%7CUnknown%7CTWFpbGZsb3d8eyJWIjoiMC4wLjAwMDAiLCJQIjoiV2luMzIiLCJBTiI6Ik1haWwiLCJXVCI6Mn0%3D%7C3000%7C%7C%7C&amp;sdata=lkt1p%2Baapvu%2BybY50JODQU%2FN1b5Kl6UeR6dFwhkJKkc%3D&amp;reserved=0" TargetMode="External"/><Relationship Id="rId4" Type="http://schemas.openxmlformats.org/officeDocument/2006/relationships/hyperlink" Target="https://nam11.safelinks.protection.outlook.com/?url=https%3A%2F%2Fplay.google.com%2Fstore%2Fapps%2Fdetails%3Fid%3Dcom.kog.alarmclock%26hl%3Den&amp;data=05%7C01%7CRebecca.Steil-Lambert%40reliantmedicalgroup.org%7Cb8acf5dcb49a413fa53408db8cb80bca%7C85f46a4d265f41b9aaefc494b7617e7f%7C0%7C0%7C638258494325228568%7CUnknown%7CTWFpbGZsb3d8eyJWIjoiMC4wLjAwMDAiLCJQIjoiV2luMzIiLCJBTiI6Ik1haWwiLCJXVCI6Mn0%3D%7C3000%7C%7C%7C&amp;sdata=QfZ%2BolcS1lkRft4YwMYdBh%2FD%2FzTEcKxJS%2FmENqq0P0I%3D&amp;reserved=0" TargetMode="External"/><Relationship Id="rId9" Type="http://schemas.openxmlformats.org/officeDocument/2006/relationships/hyperlink" Target="https://nam11.safelinks.protection.outlook.com/?url=http%3A%2F%2Fwww.tmsoft.com%2Fiphone-whitenoise.html&amp;data=05%7C01%7CRebecca.Steil-Lambert%40reliantmedicalgroup.org%7Cb8acf5dcb49a413fa53408db8cb80bca%7C85f46a4d265f41b9aaefc494b7617e7f%7C0%7C0%7C638258494325228568%7CUnknown%7CTWFpbGZsb3d8eyJWIjoiMC4wLjAwMDAiLCJQIjoiV2luMzIiLCJBTiI6Ik1haWwiLCJXVCI6Mn0%3D%7C3000%7C%7C%7C&amp;sdata=uZaU3wlRS8Nd60rvsZlW6RpnYdYdMr5wQf%2BujAdMe0I%3D&amp;reserved=0" TargetMode="External"/><Relationship Id="rId14" Type="http://schemas.openxmlformats.org/officeDocument/2006/relationships/hyperlink" Target="https://nam11.safelinks.protection.outlook.com/?url=https%3A%2F%2Fplay.google.com%2Fstore%2Fapps%2Fdetails%3Fid%3Dcom.tatkovlab.pomodorolite%26hl%3Den&amp;data=05%7C01%7CRebecca.Steil-Lambert%40reliantmedicalgroup.org%7Cb8acf5dcb49a413fa53408db8cb80bca%7C85f46a4d265f41b9aaefc494b7617e7f%7C0%7C0%7C638258494325384668%7CUnknown%7CTWFpbGZsb3d8eyJWIjoiMC4wLjAwMDAiLCJQIjoiV2luMzIiLCJBTiI6Ik1haWwiLCJXVCI6Mn0%3D%7C3000%7C%7C%7C&amp;sdata=f1kDcVx%2FuXovGuavx9NZSsiyloDjAZMdQwDbRJZRpLA%3D&amp;reserved=0"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nam11.safelinks.protection.outlook.com/?url=http%3A%2F%2Fwww.apple.com%2Fitunes%2F&amp;data=05%7C01%7CRebecca.Steil-Lambert%40reliantmedicalgroup.org%7Cb8acf5dcb49a413fa53408db8cb80bca%7C85f46a4d265f41b9aaefc494b7617e7f%7C0%7C0%7C638258494325384668%7CUnknown%7CTWFpbGZsb3d8eyJWIjoiMC4wLjAwMDAiLCJQIjoiV2luMzIiLCJBTiI6Ik1haWwiLCJXVCI6Mn0%3D%7C3000%7C%7C%7C&amp;sdata=quZtKN9fIL%2FU1m9ZsUfX5mpWrpSEUG%2BSXq%2FeEsQbOuo%3D&amp;reserved=0" TargetMode="External"/><Relationship Id="rId7" Type="http://schemas.openxmlformats.org/officeDocument/2006/relationships/hyperlink" Target="https://nam11.safelinks.protection.outlook.com/?url=http%3A%2F%2Fwww.apple.com%2Fitunes%2F&amp;data=05%7C01%7CRebecca.Steil-Lambert%40reliantmedicalgroup.org%7Cb8acf5dcb49a413fa53408db8cb80bca%7C85f46a4d265f41b9aaefc494b7617e7f%7C0%7C0%7C638258494325541387%7CUnknown%7CTWFpbGZsb3d8eyJWIjoiMC4wLjAwMDAiLCJQIjoiV2luMzIiLCJBTiI6Ik1haWwiLCJXVCI6Mn0%3D%7C3000%7C%7C%7C&amp;sdata=OZmAaLjb21k0qGGl9DAwYjkoifZh3J2voAkWf18cjDo%3D&amp;reserved=0" TargetMode="External"/><Relationship Id="rId2" Type="http://schemas.openxmlformats.org/officeDocument/2006/relationships/hyperlink" Target="https://nam11.safelinks.protection.outlook.com/?url=https%3A%2F%2Fitunes.apple.com%2Fus%2Fapp%2Ficalendar%2Fid492076105%3Fmt%3D8&amp;data=05%7C01%7CRebecca.Steil-Lambert%40reliantmedicalgroup.org%7Cb8acf5dcb49a413fa53408db8cb80bca%7C85f46a4d265f41b9aaefc494b7617e7f%7C0%7C0%7C638258494325384668%7CUnknown%7CTWFpbGZsb3d8eyJWIjoiMC4wLjAwMDAiLCJQIjoiV2luMzIiLCJBTiI6Ik1haWwiLCJXVCI6Mn0%3D%7C3000%7C%7C%7C&amp;sdata=7MJwT4y740KhShm9Wel6tRKT1UIbV2tf20s%2FmMhzGj4%3D&amp;reserved=0" TargetMode="External"/><Relationship Id="rId1" Type="http://schemas.openxmlformats.org/officeDocument/2006/relationships/slideLayout" Target="../slideLayouts/slideLayout7.xml"/><Relationship Id="rId6" Type="http://schemas.openxmlformats.org/officeDocument/2006/relationships/hyperlink" Target="https://nam11.safelinks.protection.outlook.com/?url=http%3A%2F%2Fwatchminder.com%2F&amp;data=05%7C01%7CRebecca.Steil-Lambert%40reliantmedicalgroup.org%7Cb8acf5dcb49a413fa53408db8cb80bca%7C85f46a4d265f41b9aaefc494b7617e7f%7C0%7C0%7C638258494325384668%7CUnknown%7CTWFpbGZsb3d8eyJWIjoiMC4wLjAwMDAiLCJQIjoiV2luMzIiLCJBTiI6Ik1haWwiLCJXVCI6Mn0%3D%7C3000%7C%7C%7C&amp;sdata=wxHU%2BB77NpBnHjv8hdrlZOPxkE6yEL1aTSsJoXfAUtI%3D&amp;reserved=0" TargetMode="External"/><Relationship Id="rId5" Type="http://schemas.openxmlformats.org/officeDocument/2006/relationships/hyperlink" Target="https://nam11.safelinks.protection.outlook.com/?url=https%3A%2F%2Fplay.google.com%2Fstore&amp;data=05%7C01%7CRebecca.Steil-Lambert%40reliantmedicalgroup.org%7Cb8acf5dcb49a413fa53408db8cb80bca%7C85f46a4d265f41b9aaefc494b7617e7f%7C0%7C0%7C638258494325384668%7CUnknown%7CTWFpbGZsb3d8eyJWIjoiMC4wLjAwMDAiLCJQIjoiV2luMzIiLCJBTiI6Ik1haWwiLCJXVCI6Mn0%3D%7C3000%7C%7C%7C&amp;sdata=9wcRGmga9K1pNFprb%2BbPw%2FO84jY9D1jhvDa575uiUNE%3D&amp;reserved=0" TargetMode="External"/><Relationship Id="rId4" Type="http://schemas.openxmlformats.org/officeDocument/2006/relationships/hyperlink" Target="https://nam11.safelinks.protection.outlook.com/?url=https%3A%2F%2Fplay.google.com%2Fstore%2Fapps%2Fdetails%3Fid%3Dcom.google.android.calendar&amp;data=05%7C01%7CRebecca.Steil-Lambert%40reliantmedicalgroup.org%7Cb8acf5dcb49a413fa53408db8cb80bca%7C85f46a4d265f41b9aaefc494b7617e7f%7C0%7C0%7C638258494325384668%7CUnknown%7CTWFpbGZsb3d8eyJWIjoiMC4wLjAwMDAiLCJQIjoiV2luMzIiLCJBTiI6Ik1haWwiLCJXVCI6Mn0%3D%7C3000%7C%7C%7C&amp;sdata=%2B2dFT2LQZFcLksloS%2FSXoBaTXNsBx%2BZHq7EGTDKL%2F3k%3D&amp;reserved=0"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nam11.safelinks.protection.outlook.com/?url=http%3A%2F%2Ffreedom.me%2F&amp;data=05%7C01%7CRebecca.Steil-Lambert%40reliantmedicalgroup.org%7Cb8acf5dcb49a413fa53408db8cb80bca%7C85f46a4d265f41b9aaefc494b7617e7f%7C0%7C0%7C638258494325541387%7CUnknown%7CTWFpbGZsb3d8eyJWIjoiMC4wLjAwMDAiLCJQIjoiV2luMzIiLCJBTiI6Ik1haWwiLCJXVCI6Mn0%3D%7C3000%7C%7C%7C&amp;sdata=L5i8lNkxHEPZAakk2GKzrP6Y4H7vxDYgmogtrSa2Fm4%3D&amp;reserved=0" TargetMode="External"/><Relationship Id="rId7" Type="http://schemas.openxmlformats.org/officeDocument/2006/relationships/hyperlink" Target="https://nam11.safelinks.protection.outlook.com/?url=https%3A%2F%2Fwww.texthelp.com%2Fen-us%2Fproducts%2Fread-and-write-family&amp;data=05%7C01%7CRebecca.Steil-Lambert%40reliantmedicalgroup.org%7Cb8acf5dcb49a413fa53408db8cb80bca%7C85f46a4d265f41b9aaefc494b7617e7f%7C0%7C0%7C638258494325541387%7CUnknown%7CTWFpbGZsb3d8eyJWIjoiMC4wLjAwMDAiLCJQIjoiV2luMzIiLCJBTiI6Ik1haWwiLCJXVCI6Mn0%3D%7C3000%7C%7C%7C&amp;sdata=kbAQeA%2BxqZwf%2Bj9IiXOcoSqUN8zl7ilN8EwgYkBHRKo%3D&amp;reserved=0" TargetMode="External"/><Relationship Id="rId2" Type="http://schemas.openxmlformats.org/officeDocument/2006/relationships/hyperlink" Target="https://nam11.safelinks.protection.outlook.com/?url=https%3A%2F%2Fplay.google.com%2Fstore&amp;data=05%7C01%7CRebecca.Steil-Lambert%40reliantmedicalgroup.org%7Cb8acf5dcb49a413fa53408db8cb80bca%7C85f46a4d265f41b9aaefc494b7617e7f%7C0%7C0%7C638258494325541387%7CUnknown%7CTWFpbGZsb3d8eyJWIjoiMC4wLjAwMDAiLCJQIjoiV2luMzIiLCJBTiI6Ik1haWwiLCJXVCI6Mn0%3D%7C3000%7C%7C%7C&amp;sdata=TGxUucv6O7rqlNh9UkL2O8ThmmD2NDI9JdlSOLVr%2Bdc%3D&amp;reserved=0" TargetMode="External"/><Relationship Id="rId1" Type="http://schemas.openxmlformats.org/officeDocument/2006/relationships/slideLayout" Target="../slideLayouts/slideLayout7.xml"/><Relationship Id="rId6" Type="http://schemas.openxmlformats.org/officeDocument/2006/relationships/hyperlink" Target="https://nam11.safelinks.protection.outlook.com/?url=http%3A%2F%2Fwww.voicedream.com%2F&amp;data=05%7C01%7CRebecca.Steil-Lambert%40reliantmedicalgroup.org%7Cb8acf5dcb49a413fa53408db8cb80bca%7C85f46a4d265f41b9aaefc494b7617e7f%7C0%7C0%7C638258494325541387%7CUnknown%7CTWFpbGZsb3d8eyJWIjoiMC4wLjAwMDAiLCJQIjoiV2luMzIiLCJBTiI6Ik1haWwiLCJXVCI6Mn0%3D%7C3000%7C%7C%7C&amp;sdata=JrFhwbRh0dLANBgDVIp6xlTCLPEH%2FPuWFeqDiDhe4KY%3D&amp;reserved=0" TargetMode="External"/><Relationship Id="rId5" Type="http://schemas.openxmlformats.org/officeDocument/2006/relationships/hyperlink" Target="https://nam11.safelinks.protection.outlook.com/?url=http%3A%2F%2Fselfcontrolapp.com%2F&amp;data=05%7C01%7CRebecca.Steil-Lambert%40reliantmedicalgroup.org%7Cb8acf5dcb49a413fa53408db8cb80bca%7C85f46a4d265f41b9aaefc494b7617e7f%7C0%7C0%7C638258494325541387%7CUnknown%7CTWFpbGZsb3d8eyJWIjoiMC4wLjAwMDAiLCJQIjoiV2luMzIiLCJBTiI6Ik1haWwiLCJXVCI6Mn0%3D%7C3000%7C%7C%7C&amp;sdata=6vC28CI1jLe%2BzEF9lLK3C6mXPla5Md1DhlsWG%2FVQ3wE%3D&amp;reserved=0" TargetMode="External"/><Relationship Id="rId4" Type="http://schemas.openxmlformats.org/officeDocument/2006/relationships/hyperlink" Target="https://nam11.safelinks.protection.outlook.com/?url=http%3A%2F%2Fwww.apple.com%2Fitunes%2F&amp;data=05%7C01%7CRebecca.Steil-Lambert%40reliantmedicalgroup.org%7Cb8acf5dcb49a413fa53408db8cb80bca%7C85f46a4d265f41b9aaefc494b7617e7f%7C0%7C0%7C638258494325541387%7CUnknown%7CTWFpbGZsb3d8eyJWIjoiMC4wLjAwMDAiLCJQIjoiV2luMzIiLCJBTiI6Ik1haWwiLCJXVCI6Mn0%3D%7C3000%7C%7C%7C&amp;sdata=OZmAaLjb21k0qGGl9DAwYjkoifZh3J2voAkWf18cjDo%3D&amp;reserved=0"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zh.wikipedia.org/wiki/file:steve_jobs_wwdc07.jpg"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16A82B-4290-46E7-BF7E-9119EFAF9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p:nvPr>
        </p:nvSpPr>
        <p:spPr>
          <a:xfrm>
            <a:off x="7567966" y="1135530"/>
            <a:ext cx="4016188" cy="2892612"/>
          </a:xfrm>
        </p:spPr>
        <p:txBody>
          <a:bodyPr>
            <a:normAutofit/>
          </a:bodyPr>
          <a:lstStyle/>
          <a:p>
            <a:r>
              <a:rPr lang="en-US" sz="4000"/>
              <a:t>Strategies for ADHD</a:t>
            </a:r>
            <a:br>
              <a:rPr lang="en-US" sz="4000"/>
            </a:br>
            <a:r>
              <a:rPr lang="en-US" sz="1300"/>
              <a:t>Rebecca Steil-Lambert, MSW, LICSW, MPH</a:t>
            </a:r>
          </a:p>
        </p:txBody>
      </p:sp>
      <p:pic>
        <p:nvPicPr>
          <p:cNvPr id="3" name="Picture 2">
            <a:extLst>
              <a:ext uri="{FF2B5EF4-FFF2-40B4-BE49-F238E27FC236}">
                <a16:creationId xmlns:a16="http://schemas.microsoft.com/office/drawing/2014/main" id="{70CBD9D1-57E3-9538-E833-A156D652D16F}"/>
              </a:ext>
            </a:extLst>
          </p:cNvPr>
          <p:cNvPicPr>
            <a:picLocks noChangeAspect="1"/>
          </p:cNvPicPr>
          <p:nvPr/>
        </p:nvPicPr>
        <p:blipFill rotWithShape="1">
          <a:blip r:embed="rId2"/>
          <a:srcRect l="13953" r="15747" b="10"/>
          <a:stretch/>
        </p:blipFill>
        <p:spPr>
          <a:xfrm>
            <a:off x="20" y="-1"/>
            <a:ext cx="6915093" cy="6858001"/>
          </a:xfrm>
          <a:prstGeom prst="rect">
            <a:avLst/>
          </a:prstGeom>
        </p:spPr>
      </p:pic>
    </p:spTree>
    <p:extLst>
      <p:ext uri="{BB962C8B-B14F-4D97-AF65-F5344CB8AC3E}">
        <p14:creationId xmlns:p14="http://schemas.microsoft.com/office/powerpoint/2010/main" val="2516437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C98E1-2C89-33D3-8766-ED9267F30AE5}"/>
              </a:ext>
            </a:extLst>
          </p:cNvPr>
          <p:cNvSpPr>
            <a:spLocks noGrp="1"/>
          </p:cNvSpPr>
          <p:nvPr>
            <p:ph type="title"/>
          </p:nvPr>
        </p:nvSpPr>
        <p:spPr/>
        <p:txBody>
          <a:bodyPr/>
          <a:lstStyle/>
          <a:p>
            <a:r>
              <a:rPr lang="en-US"/>
              <a:t>Clutter is a Problem for Everyone</a:t>
            </a:r>
          </a:p>
        </p:txBody>
      </p:sp>
      <p:sp>
        <p:nvSpPr>
          <p:cNvPr id="3" name="Content Placeholder 2">
            <a:extLst>
              <a:ext uri="{FF2B5EF4-FFF2-40B4-BE49-F238E27FC236}">
                <a16:creationId xmlns:a16="http://schemas.microsoft.com/office/drawing/2014/main" id="{70649DE3-4243-56C3-29FF-90F49032848F}"/>
              </a:ext>
            </a:extLst>
          </p:cNvPr>
          <p:cNvSpPr>
            <a:spLocks noGrp="1"/>
          </p:cNvSpPr>
          <p:nvPr>
            <p:ph idx="1"/>
          </p:nvPr>
        </p:nvSpPr>
        <p:spPr/>
        <p:txBody>
          <a:bodyPr>
            <a:normAutofit fontScale="85000" lnSpcReduction="10000"/>
          </a:bodyPr>
          <a:lstStyle/>
          <a:p>
            <a:r>
              <a:rPr lang="en-US" dirty="0"/>
              <a:t>If you have recurring clutter its playing a role for you. Why is the clutter helpful to me? Am I hanging onto items I use for motivation? Or am I worried about forgetting the past or forgetting people? Why might I want the clutter around me? Do I keep my house messy to avoid socializing/having people over? Try working with a therapist to better understand what role clutter is playing.</a:t>
            </a:r>
          </a:p>
          <a:p>
            <a:r>
              <a:rPr lang="en-US" dirty="0"/>
              <a:t>Validation for the clutter struggle: We have never in history had so much STUFF </a:t>
            </a:r>
          </a:p>
          <a:p>
            <a:r>
              <a:rPr lang="en-US" dirty="0"/>
              <a:t>Do bite-sized projects that can be started and finished. </a:t>
            </a:r>
          </a:p>
          <a:p>
            <a:r>
              <a:rPr lang="en-US" dirty="0"/>
              <a:t>Does your STUFF work for you? If it feels like clutter you may be outgrowing it</a:t>
            </a:r>
          </a:p>
          <a:p>
            <a:r>
              <a:rPr lang="en-US" dirty="0"/>
              <a:t>Use a 20 minute timer and see what you can get done to de-clutter a small area in 20 minutes.</a:t>
            </a:r>
          </a:p>
          <a:p>
            <a:endParaRPr lang="en-US" dirty="0"/>
          </a:p>
        </p:txBody>
      </p:sp>
    </p:spTree>
    <p:extLst>
      <p:ext uri="{BB962C8B-B14F-4D97-AF65-F5344CB8AC3E}">
        <p14:creationId xmlns:p14="http://schemas.microsoft.com/office/powerpoint/2010/main" val="1883269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B834B-9933-4AF0-9F15-18F038F8A8F9}"/>
              </a:ext>
            </a:extLst>
          </p:cNvPr>
          <p:cNvSpPr>
            <a:spLocks noGrp="1"/>
          </p:cNvSpPr>
          <p:nvPr>
            <p:ph type="title"/>
          </p:nvPr>
        </p:nvSpPr>
        <p:spPr/>
        <p:txBody>
          <a:bodyPr/>
          <a:lstStyle/>
          <a:p>
            <a:r>
              <a:rPr lang="en-US"/>
              <a:t>People with ADHD tend to do “one more thing” before leaving the house…</a:t>
            </a:r>
          </a:p>
        </p:txBody>
      </p:sp>
      <p:sp>
        <p:nvSpPr>
          <p:cNvPr id="3" name="Content Placeholder 2">
            <a:extLst>
              <a:ext uri="{FF2B5EF4-FFF2-40B4-BE49-F238E27FC236}">
                <a16:creationId xmlns:a16="http://schemas.microsoft.com/office/drawing/2014/main" id="{12240EAA-05DF-4D30-BFAA-9B22AEA44A98}"/>
              </a:ext>
            </a:extLst>
          </p:cNvPr>
          <p:cNvSpPr>
            <a:spLocks noGrp="1"/>
          </p:cNvSpPr>
          <p:nvPr>
            <p:ph idx="1"/>
          </p:nvPr>
        </p:nvSpPr>
        <p:spPr/>
        <p:txBody>
          <a:bodyPr>
            <a:normAutofit fontScale="77500" lnSpcReduction="20000"/>
          </a:bodyPr>
          <a:lstStyle/>
          <a:p>
            <a:r>
              <a:rPr lang="en-US" dirty="0"/>
              <a:t>Notice when you are in this behavior pattern, stop what you are doing, and leave the house.</a:t>
            </a:r>
          </a:p>
          <a:p>
            <a:r>
              <a:rPr lang="en-US" dirty="0"/>
              <a:t>Leave early and experience what its like to have time for things to go wrong. Suddenly traffic or spilling coffee everywhere or something breaking is not as stressful. Notice that on normal days something can very likely go wrong. </a:t>
            </a:r>
          </a:p>
          <a:p>
            <a:r>
              <a:rPr lang="en-US" dirty="0"/>
              <a:t>Ask roommate/partner/family to point out when you are doing “one last thing” before leaving. Ask for an accountability buddy.</a:t>
            </a:r>
          </a:p>
          <a:p>
            <a:r>
              <a:rPr lang="en-US" dirty="0"/>
              <a:t>The ADHD brain often excels in crisis situations. And there's no question that waiting until the last minute </a:t>
            </a:r>
            <a:r>
              <a:rPr lang="en-US" i="1" dirty="0"/>
              <a:t>increases adrenaline </a:t>
            </a:r>
            <a:r>
              <a:rPr lang="en-US" dirty="0"/>
              <a:t>and keeps you motivated until the finish line. However, this is not a relaxing way to live your life.  Experiment with breaking old patterns and establishing a </a:t>
            </a:r>
            <a:r>
              <a:rPr lang="en-US" i="1" dirty="0"/>
              <a:t>routine</a:t>
            </a:r>
            <a:r>
              <a:rPr lang="en-US" dirty="0"/>
              <a:t> for leaving. Example of Leaving Routine= Shoes, jacket/sweater, keys, phone, purse, lunch; let dog out, pet all the animals and check water, put meds in pocket w/ any meds due, any supplies needed for work or after work? (Would these look good on </a:t>
            </a:r>
            <a:r>
              <a:rPr lang="en-US" dirty="0" err="1"/>
              <a:t>post-it</a:t>
            </a:r>
            <a:r>
              <a:rPr lang="en-US" dirty="0"/>
              <a:t> note by the door?)</a:t>
            </a:r>
          </a:p>
        </p:txBody>
      </p:sp>
    </p:spTree>
    <p:extLst>
      <p:ext uri="{BB962C8B-B14F-4D97-AF65-F5344CB8AC3E}">
        <p14:creationId xmlns:p14="http://schemas.microsoft.com/office/powerpoint/2010/main" val="3290870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9239DF-EAA4-47C3-B4E3-79C6BCB24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3" y="5267"/>
            <a:ext cx="6635041"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p:nvPr>
        </p:nvSpPr>
        <p:spPr>
          <a:xfrm>
            <a:off x="803932" y="571500"/>
            <a:ext cx="5110909" cy="1691969"/>
          </a:xfrm>
        </p:spPr>
        <p:txBody>
          <a:bodyPr>
            <a:normAutofit/>
          </a:bodyPr>
          <a:lstStyle/>
          <a:p>
            <a:pPr algn="ctr">
              <a:lnSpc>
                <a:spcPct val="90000"/>
              </a:lnSpc>
            </a:pPr>
            <a:r>
              <a:rPr lang="en-US" sz="3700"/>
              <a:t>Week 2 Organization and Planning Strategies</a:t>
            </a:r>
          </a:p>
        </p:txBody>
      </p:sp>
      <p:sp>
        <p:nvSpPr>
          <p:cNvPr id="3" name="Content Placeholder"/>
          <p:cNvSpPr>
            <a:spLocks noGrp="1"/>
          </p:cNvSpPr>
          <p:nvPr>
            <p:ph idx="1"/>
          </p:nvPr>
        </p:nvSpPr>
        <p:spPr>
          <a:xfrm>
            <a:off x="1066799" y="2415379"/>
            <a:ext cx="4539129" cy="3699747"/>
          </a:xfrm>
        </p:spPr>
        <p:txBody>
          <a:bodyPr>
            <a:normAutofit fontScale="92500"/>
          </a:bodyPr>
          <a:lstStyle/>
          <a:p>
            <a:pPr lvl="0">
              <a:lnSpc>
                <a:spcPct val="140000"/>
              </a:lnSpc>
            </a:pPr>
            <a:r>
              <a:rPr lang="en-US" sz="1600"/>
              <a:t>If you have young children, use easy to reach bins to store toys</a:t>
            </a:r>
          </a:p>
          <a:p>
            <a:pPr lvl="0">
              <a:lnSpc>
                <a:spcPct val="140000"/>
              </a:lnSpc>
            </a:pPr>
            <a:r>
              <a:rPr lang="en-US" sz="1600"/>
              <a:t>Check your To-Do List during a mid-day break</a:t>
            </a:r>
          </a:p>
          <a:p>
            <a:pPr lvl="0">
              <a:lnSpc>
                <a:spcPct val="140000"/>
              </a:lnSpc>
            </a:pPr>
            <a:r>
              <a:rPr lang="en-US" sz="1600"/>
              <a:t>Set a bedtime alarm and go to bed on time</a:t>
            </a:r>
          </a:p>
          <a:p>
            <a:pPr lvl="0">
              <a:lnSpc>
                <a:spcPct val="140000"/>
              </a:lnSpc>
            </a:pPr>
            <a:r>
              <a:rPr lang="en-US" sz="1600"/>
              <a:t>Make sure you are using lists and learning to Triage (Today, This Week, This Month)</a:t>
            </a:r>
          </a:p>
          <a:p>
            <a:pPr lvl="0">
              <a:lnSpc>
                <a:spcPct val="140000"/>
              </a:lnSpc>
            </a:pPr>
            <a:r>
              <a:rPr lang="en-US" sz="1600" b="1"/>
              <a:t>Use Routines </a:t>
            </a:r>
            <a:r>
              <a:rPr lang="en-US" sz="1600"/>
              <a:t>so some of your day is automatically easy (</a:t>
            </a:r>
            <a:r>
              <a:rPr lang="en-US" sz="1600" err="1"/>
              <a:t>esp</a:t>
            </a:r>
            <a:r>
              <a:rPr lang="en-US" sz="1600"/>
              <a:t> Wake Up, Leaving the House, and Bedtime)</a:t>
            </a:r>
          </a:p>
        </p:txBody>
      </p:sp>
      <p:pic>
        <p:nvPicPr>
          <p:cNvPr id="6" name="Picture 5" descr="Person watching empty phone">
            <a:extLst>
              <a:ext uri="{FF2B5EF4-FFF2-40B4-BE49-F238E27FC236}">
                <a16:creationId xmlns:a16="http://schemas.microsoft.com/office/drawing/2014/main" id="{7E971D3D-E3CC-4F8F-9DE5-6D8EB61CED28}"/>
              </a:ext>
            </a:extLst>
          </p:cNvPr>
          <p:cNvPicPr>
            <a:picLocks noChangeAspect="1"/>
          </p:cNvPicPr>
          <p:nvPr/>
        </p:nvPicPr>
        <p:blipFill rotWithShape="1">
          <a:blip r:embed="rId2"/>
          <a:srcRect l="23062" r="23062"/>
          <a:stretch/>
        </p:blipFill>
        <p:spPr>
          <a:xfrm>
            <a:off x="6645834" y="1"/>
            <a:ext cx="5546166" cy="6866192"/>
          </a:xfrm>
          <a:prstGeom prst="rect">
            <a:avLst/>
          </a:prstGeom>
        </p:spPr>
      </p:pic>
      <p:grpSp>
        <p:nvGrpSpPr>
          <p:cNvPr id="14" name="Group 13">
            <a:extLst>
              <a:ext uri="{FF2B5EF4-FFF2-40B4-BE49-F238E27FC236}">
                <a16:creationId xmlns:a16="http://schemas.microsoft.com/office/drawing/2014/main" id="{3389B237-4CAB-4403-A95C-C04D71F4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5458" y="-31769"/>
            <a:ext cx="510538" cy="6804779"/>
            <a:chOff x="11445458" y="-31769"/>
            <a:chExt cx="510538" cy="6804779"/>
          </a:xfrm>
        </p:grpSpPr>
        <p:sp>
          <p:nvSpPr>
            <p:cNvPr id="15"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521" y="666336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3">
              <a:extLst>
                <a:ext uri="{FF2B5EF4-FFF2-40B4-BE49-F238E27FC236}">
                  <a16:creationId xmlns:a16="http://schemas.microsoft.com/office/drawing/2014/main" id="{0E53B701-E5D9-4269-97AD-69F3087D2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8634" y="742112"/>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1">
              <a:extLst>
                <a:ext uri="{FF2B5EF4-FFF2-40B4-BE49-F238E27FC236}">
                  <a16:creationId xmlns:a16="http://schemas.microsoft.com/office/drawing/2014/main" id="{53F3EB0D-ADA8-4F65-9811-0A990FE6BE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6592" y="95982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3">
              <a:extLst>
                <a:ext uri="{FF2B5EF4-FFF2-40B4-BE49-F238E27FC236}">
                  <a16:creationId xmlns:a16="http://schemas.microsoft.com/office/drawing/2014/main" id="{7FC10137-17E1-4C6D-B7A2-CD86B7C148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678" y="1198596"/>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4">
              <a:extLst>
                <a:ext uri="{FF2B5EF4-FFF2-40B4-BE49-F238E27FC236}">
                  <a16:creationId xmlns:a16="http://schemas.microsoft.com/office/drawing/2014/main" id="{983715DD-6794-4B57-8585-E0EFF671E7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8560" y="44736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55">
              <a:extLst>
                <a:ext uri="{FF2B5EF4-FFF2-40B4-BE49-F238E27FC236}">
                  <a16:creationId xmlns:a16="http://schemas.microsoft.com/office/drawing/2014/main" id="{6B8B9805-E14F-4943-B15E-48460BFD60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538" y="140819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6">
              <a:extLst>
                <a:ext uri="{FF2B5EF4-FFF2-40B4-BE49-F238E27FC236}">
                  <a16:creationId xmlns:a16="http://schemas.microsoft.com/office/drawing/2014/main" id="{112C42C6-34DE-404D-B18A-8E94E76A3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234" y="223823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7">
              <a:extLst>
                <a:ext uri="{FF2B5EF4-FFF2-40B4-BE49-F238E27FC236}">
                  <a16:creationId xmlns:a16="http://schemas.microsoft.com/office/drawing/2014/main" id="{105114E3-B528-44FB-AD64-31F7940A69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0687" y="1617942"/>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9">
              <a:extLst>
                <a:ext uri="{FF2B5EF4-FFF2-40B4-BE49-F238E27FC236}">
                  <a16:creationId xmlns:a16="http://schemas.microsoft.com/office/drawing/2014/main" id="{66162961-2E66-4F1D-AD08-A09C28C5E0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0137" y="20029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60">
              <a:extLst>
                <a:ext uri="{FF2B5EF4-FFF2-40B4-BE49-F238E27FC236}">
                  <a16:creationId xmlns:a16="http://schemas.microsoft.com/office/drawing/2014/main" id="{7DF10D80-7F03-41B7-BF83-7086CFB705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5368" y="1847736"/>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61">
              <a:extLst>
                <a:ext uri="{FF2B5EF4-FFF2-40B4-BE49-F238E27FC236}">
                  <a16:creationId xmlns:a16="http://schemas.microsoft.com/office/drawing/2014/main" id="{60E5BEF8-88A7-4088-8382-FC596B16B9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4067" y="-128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0903" y="665835"/>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275" y="89688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934" y="113467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1">
              <a:extLst>
                <a:ext uri="{FF2B5EF4-FFF2-40B4-BE49-F238E27FC236}">
                  <a16:creationId xmlns:a16="http://schemas.microsoft.com/office/drawing/2014/main" id="{884943FC-F8F5-47A2-8C6C-AD8385B0F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0984" y="2147729"/>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2">
              <a:extLst>
                <a:ext uri="{FF2B5EF4-FFF2-40B4-BE49-F238E27FC236}">
                  <a16:creationId xmlns:a16="http://schemas.microsoft.com/office/drawing/2014/main" id="{FBD1CFD7-B550-428B-99C5-E70AE1117A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820" y="1925276"/>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3">
              <a:extLst>
                <a:ext uri="{FF2B5EF4-FFF2-40B4-BE49-F238E27FC236}">
                  <a16:creationId xmlns:a16="http://schemas.microsoft.com/office/drawing/2014/main" id="{86464553-DBB1-4FDD-A906-723DE0BFA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377" y="1610488"/>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393" y="461249"/>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789" y="3930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89">
              <a:extLst>
                <a:ext uri="{FF2B5EF4-FFF2-40B4-BE49-F238E27FC236}">
                  <a16:creationId xmlns:a16="http://schemas.microsoft.com/office/drawing/2014/main" id="{363F6E9F-7E05-4464-BE66-BB27B4589D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165" y="139813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90">
              <a:extLst>
                <a:ext uri="{FF2B5EF4-FFF2-40B4-BE49-F238E27FC236}">
                  <a16:creationId xmlns:a16="http://schemas.microsoft.com/office/drawing/2014/main" id="{CE4367E1-2C4E-4A0B-A9E2-2DC3B3BCD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5017" y="2021046"/>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05">
              <a:extLst>
                <a:ext uri="{FF2B5EF4-FFF2-40B4-BE49-F238E27FC236}">
                  <a16:creationId xmlns:a16="http://schemas.microsoft.com/office/drawing/2014/main" id="{EE215DA3-ED82-4F29-9835-DD3B5ADD4D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9032" y="202351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729" y="2612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2">
              <a:extLst>
                <a:ext uri="{FF2B5EF4-FFF2-40B4-BE49-F238E27FC236}">
                  <a16:creationId xmlns:a16="http://schemas.microsoft.com/office/drawing/2014/main" id="{9873A13E-F493-4022-9CDB-496767477D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3710" y="3240972"/>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3">
              <a:extLst>
                <a:ext uri="{FF2B5EF4-FFF2-40B4-BE49-F238E27FC236}">
                  <a16:creationId xmlns:a16="http://schemas.microsoft.com/office/drawing/2014/main" id="{631ED96D-0634-4E7F-BE08-A8ACAA0A64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623" y="433228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4">
              <a:extLst>
                <a:ext uri="{FF2B5EF4-FFF2-40B4-BE49-F238E27FC236}">
                  <a16:creationId xmlns:a16="http://schemas.microsoft.com/office/drawing/2014/main" id="{D43F1416-268F-487F-ABB4-1C62E6C68B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553" y="532960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5">
              <a:extLst>
                <a:ext uri="{FF2B5EF4-FFF2-40B4-BE49-F238E27FC236}">
                  <a16:creationId xmlns:a16="http://schemas.microsoft.com/office/drawing/2014/main" id="{E5E99890-1E26-4DDC-8F50-128C4875B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205" y="454051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59914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7">
              <a:extLst>
                <a:ext uri="{FF2B5EF4-FFF2-40B4-BE49-F238E27FC236}">
                  <a16:creationId xmlns:a16="http://schemas.microsoft.com/office/drawing/2014/main" id="{666093C3-5DCC-4A45-897C-F2C5CA94AC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7108" y="3005032"/>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38">
              <a:extLst>
                <a:ext uri="{FF2B5EF4-FFF2-40B4-BE49-F238E27FC236}">
                  <a16:creationId xmlns:a16="http://schemas.microsoft.com/office/drawing/2014/main" id="{E5879CC9-6134-4E28-8170-9DD4240CC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777" y="484512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39">
              <a:extLst>
                <a:ext uri="{FF2B5EF4-FFF2-40B4-BE49-F238E27FC236}">
                  <a16:creationId xmlns:a16="http://schemas.microsoft.com/office/drawing/2014/main" id="{52B9234F-7351-4670-9340-3ABC48A30B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885" y="508624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0">
              <a:extLst>
                <a:ext uri="{FF2B5EF4-FFF2-40B4-BE49-F238E27FC236}">
                  <a16:creationId xmlns:a16="http://schemas.microsoft.com/office/drawing/2014/main" id="{3F67C8B5-D925-449D-BCA7-751730551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849" y="254295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622350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3510" y="55415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4">
              <a:extLst>
                <a:ext uri="{FF2B5EF4-FFF2-40B4-BE49-F238E27FC236}">
                  <a16:creationId xmlns:a16="http://schemas.microsoft.com/office/drawing/2014/main" id="{52175DC6-FE35-414D-B1FC-53870E0F6B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7300" y="402564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149" y="5781473"/>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6">
              <a:extLst>
                <a:ext uri="{FF2B5EF4-FFF2-40B4-BE49-F238E27FC236}">
                  <a16:creationId xmlns:a16="http://schemas.microsoft.com/office/drawing/2014/main" id="{8AAA7A16-3076-4557-9DC3-297D83248E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208" y="277556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7">
              <a:extLst>
                <a:ext uri="{FF2B5EF4-FFF2-40B4-BE49-F238E27FC236}">
                  <a16:creationId xmlns:a16="http://schemas.microsoft.com/office/drawing/2014/main" id="{62AFF181-4F3A-40CE-BC79-BD8D97E0C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353" y="3794520"/>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48">
              <a:extLst>
                <a:ext uri="{FF2B5EF4-FFF2-40B4-BE49-F238E27FC236}">
                  <a16:creationId xmlns:a16="http://schemas.microsoft.com/office/drawing/2014/main" id="{E9EE8F9C-63EF-41F7-90AC-95F09336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7610" y="3561050"/>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62">
              <a:extLst>
                <a:ext uri="{FF2B5EF4-FFF2-40B4-BE49-F238E27FC236}">
                  <a16:creationId xmlns:a16="http://schemas.microsoft.com/office/drawing/2014/main" id="{F99D5EE6-2CC4-4A54-9A07-4734713E7A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8042" y="28953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3">
              <a:extLst>
                <a:ext uri="{FF2B5EF4-FFF2-40B4-BE49-F238E27FC236}">
                  <a16:creationId xmlns:a16="http://schemas.microsoft.com/office/drawing/2014/main" id="{DC83D62C-4898-4734-893F-7FE7A2D706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9400" y="4033977"/>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4">
              <a:extLst>
                <a:ext uri="{FF2B5EF4-FFF2-40B4-BE49-F238E27FC236}">
                  <a16:creationId xmlns:a16="http://schemas.microsoft.com/office/drawing/2014/main" id="{EFA4198B-E065-405F-84E4-B0220DCEF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351" y="262705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65">
              <a:extLst>
                <a:ext uri="{FF2B5EF4-FFF2-40B4-BE49-F238E27FC236}">
                  <a16:creationId xmlns:a16="http://schemas.microsoft.com/office/drawing/2014/main" id="{F6D1AC12-FB95-4593-BF80-DABEDD4E3E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982" y="3771071"/>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66">
              <a:extLst>
                <a:ext uri="{FF2B5EF4-FFF2-40B4-BE49-F238E27FC236}">
                  <a16:creationId xmlns:a16="http://schemas.microsoft.com/office/drawing/2014/main" id="{9F41615F-3978-4890-992E-1D44D0D914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64" y="5317507"/>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67">
              <a:extLst>
                <a:ext uri="{FF2B5EF4-FFF2-40B4-BE49-F238E27FC236}">
                  <a16:creationId xmlns:a16="http://schemas.microsoft.com/office/drawing/2014/main" id="{293C0AD6-F904-4337-8CAB-2FF649834B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5944" y="4533529"/>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68">
              <a:extLst>
                <a:ext uri="{FF2B5EF4-FFF2-40B4-BE49-F238E27FC236}">
                  <a16:creationId xmlns:a16="http://schemas.microsoft.com/office/drawing/2014/main" id="{E68410D4-6ED4-4651-8543-78B0AB57A2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332" y="3190789"/>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2589" y="5599752"/>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802" y="619149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71">
              <a:extLst>
                <a:ext uri="{FF2B5EF4-FFF2-40B4-BE49-F238E27FC236}">
                  <a16:creationId xmlns:a16="http://schemas.microsoft.com/office/drawing/2014/main" id="{6CC97770-31D6-46F7-9608-9D96AEF4A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4132" y="507910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72">
              <a:extLst>
                <a:ext uri="{FF2B5EF4-FFF2-40B4-BE49-F238E27FC236}">
                  <a16:creationId xmlns:a16="http://schemas.microsoft.com/office/drawing/2014/main" id="{1F6A0344-12D8-457F-B2C4-BF6ABC3F97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869" y="4852243"/>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73">
              <a:extLst>
                <a:ext uri="{FF2B5EF4-FFF2-40B4-BE49-F238E27FC236}">
                  <a16:creationId xmlns:a16="http://schemas.microsoft.com/office/drawing/2014/main" id="{A659A3FC-205E-41C5-90D8-2909635C66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42" y="4352608"/>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694" y="5932892"/>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75">
              <a:extLst>
                <a:ext uri="{FF2B5EF4-FFF2-40B4-BE49-F238E27FC236}">
                  <a16:creationId xmlns:a16="http://schemas.microsoft.com/office/drawing/2014/main" id="{A337719B-635F-4455-A8E8-6983D9B3DE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703" y="2387288"/>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77">
              <a:extLst>
                <a:ext uri="{FF2B5EF4-FFF2-40B4-BE49-F238E27FC236}">
                  <a16:creationId xmlns:a16="http://schemas.microsoft.com/office/drawing/2014/main" id="{665D8F7B-6125-4923-82FD-4541506B66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949" y="355157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0208" y="637939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4699" y="66336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8248" y="5648840"/>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06559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lose-up of hopscotch on a sidewalk">
            <a:extLst>
              <a:ext uri="{FF2B5EF4-FFF2-40B4-BE49-F238E27FC236}">
                <a16:creationId xmlns:a16="http://schemas.microsoft.com/office/drawing/2014/main" id="{17F6DFD1-0BC5-07D9-EBC0-A95F37F9A742}"/>
              </a:ext>
            </a:extLst>
          </p:cNvPr>
          <p:cNvPicPr>
            <a:picLocks noChangeAspect="1"/>
          </p:cNvPicPr>
          <p:nvPr/>
        </p:nvPicPr>
        <p:blipFill rotWithShape="1">
          <a:blip r:embed="rId2">
            <a:alphaModFix amt="60000"/>
          </a:blip>
          <a:srcRect l="27293" r="21344" b="9"/>
          <a:stretch/>
        </p:blipFill>
        <p:spPr>
          <a:xfrm>
            <a:off x="-1" y="1"/>
            <a:ext cx="5295331" cy="6875834"/>
          </a:xfrm>
          <a:prstGeom prst="rect">
            <a:avLst/>
          </a:prstGeom>
        </p:spPr>
      </p:pic>
      <p:sp>
        <p:nvSpPr>
          <p:cNvPr id="2" name="Title"/>
          <p:cNvSpPr>
            <a:spLocks noGrp="1"/>
          </p:cNvSpPr>
          <p:nvPr>
            <p:ph type="ctrTitle"/>
          </p:nvPr>
        </p:nvSpPr>
        <p:spPr>
          <a:xfrm>
            <a:off x="591674" y="1395699"/>
            <a:ext cx="4223965" cy="4111831"/>
          </a:xfrm>
        </p:spPr>
        <p:txBody>
          <a:bodyPr>
            <a:normAutofit/>
          </a:bodyPr>
          <a:lstStyle/>
          <a:p>
            <a:pPr algn="ctr"/>
            <a:r>
              <a:rPr lang="en-US">
                <a:solidFill>
                  <a:srgbClr val="FFFFFF"/>
                </a:solidFill>
              </a:rPr>
              <a:t>Week 3 Working Memory Strategies</a:t>
            </a:r>
          </a:p>
        </p:txBody>
      </p:sp>
      <p:sp>
        <p:nvSpPr>
          <p:cNvPr id="3" name="Content Placeholder"/>
          <p:cNvSpPr>
            <a:spLocks noGrp="1"/>
          </p:cNvSpPr>
          <p:nvPr>
            <p:ph idx="1"/>
          </p:nvPr>
        </p:nvSpPr>
        <p:spPr>
          <a:xfrm>
            <a:off x="6096000" y="530087"/>
            <a:ext cx="5219700" cy="5923721"/>
          </a:xfrm>
        </p:spPr>
        <p:txBody>
          <a:bodyPr>
            <a:normAutofit lnSpcReduction="10000"/>
          </a:bodyPr>
          <a:lstStyle/>
          <a:p>
            <a:pPr lvl="0">
              <a:lnSpc>
                <a:spcPct val="140000"/>
              </a:lnSpc>
            </a:pPr>
            <a:r>
              <a:rPr lang="en-US" sz="1300"/>
              <a:t>Learn to </a:t>
            </a:r>
            <a:r>
              <a:rPr lang="en-US" sz="1300" b="1"/>
              <a:t>narrate what you are doing</a:t>
            </a:r>
          </a:p>
          <a:p>
            <a:pPr lvl="0">
              <a:lnSpc>
                <a:spcPct val="140000"/>
              </a:lnSpc>
            </a:pPr>
            <a:r>
              <a:rPr lang="en-US" sz="1300"/>
              <a:t>When parking in a parking garage take a quick picture of the row and level where you park</a:t>
            </a:r>
          </a:p>
          <a:p>
            <a:pPr lvl="0">
              <a:lnSpc>
                <a:spcPct val="140000"/>
              </a:lnSpc>
            </a:pPr>
            <a:r>
              <a:rPr lang="en-US" sz="1300"/>
              <a:t>When you take the parking ticket with you use the same pocket you always use</a:t>
            </a:r>
          </a:p>
          <a:p>
            <a:pPr lvl="0">
              <a:lnSpc>
                <a:spcPct val="140000"/>
              </a:lnSpc>
            </a:pPr>
            <a:r>
              <a:rPr lang="en-US" sz="1300"/>
              <a:t>Say anything aloud that you need to remember (this helps the memory by increasing sensory  input, </a:t>
            </a:r>
            <a:r>
              <a:rPr lang="en-US" sz="1300" err="1"/>
              <a:t>ie</a:t>
            </a:r>
            <a:r>
              <a:rPr lang="en-US" sz="1300"/>
              <a:t> hearing and seeing)</a:t>
            </a:r>
          </a:p>
          <a:p>
            <a:pPr lvl="0">
              <a:lnSpc>
                <a:spcPct val="140000"/>
              </a:lnSpc>
            </a:pPr>
            <a:r>
              <a:rPr lang="en-US" sz="1300"/>
              <a:t>Use pneumonic devices if you can’t make a list</a:t>
            </a:r>
          </a:p>
          <a:p>
            <a:pPr lvl="0">
              <a:lnSpc>
                <a:spcPct val="140000"/>
              </a:lnSpc>
            </a:pPr>
            <a:r>
              <a:rPr lang="en-US" sz="1300"/>
              <a:t>A common sign that you have too much stress is Forgetfulness</a:t>
            </a:r>
          </a:p>
          <a:p>
            <a:pPr lvl="0">
              <a:lnSpc>
                <a:spcPct val="140000"/>
              </a:lnSpc>
            </a:pPr>
            <a:r>
              <a:rPr lang="en-US" sz="1300"/>
              <a:t>The 2 best ways to strengthen working memory are </a:t>
            </a:r>
            <a:r>
              <a:rPr lang="en-US" sz="1300" b="1"/>
              <a:t>SLEEP</a:t>
            </a:r>
            <a:r>
              <a:rPr lang="en-US" sz="1300"/>
              <a:t> and </a:t>
            </a:r>
            <a:r>
              <a:rPr lang="en-US" sz="1300" b="1"/>
              <a:t>EXERCISE</a:t>
            </a:r>
          </a:p>
          <a:p>
            <a:pPr lvl="0">
              <a:lnSpc>
                <a:spcPct val="140000"/>
              </a:lnSpc>
            </a:pPr>
            <a:r>
              <a:rPr lang="en-US" sz="1300"/>
              <a:t>Avoid multi-tasking. This taxes your brain.</a:t>
            </a:r>
          </a:p>
          <a:p>
            <a:pPr lvl="0">
              <a:lnSpc>
                <a:spcPct val="140000"/>
              </a:lnSpc>
            </a:pPr>
            <a:r>
              <a:rPr lang="en-US" sz="1300"/>
              <a:t>Use positive self-talk even when you forget what you are doing</a:t>
            </a:r>
          </a:p>
          <a:p>
            <a:pPr lvl="0">
              <a:lnSpc>
                <a:spcPct val="140000"/>
              </a:lnSpc>
            </a:pPr>
            <a:r>
              <a:rPr lang="en-US" sz="1300"/>
              <a:t>Use mental visualization to reinforce your working memory</a:t>
            </a:r>
          </a:p>
          <a:p>
            <a:pPr lvl="0">
              <a:lnSpc>
                <a:spcPct val="140000"/>
              </a:lnSpc>
            </a:pPr>
            <a:r>
              <a:rPr lang="en-US" sz="1300"/>
              <a:t>Ask yourself “How did I get here?”</a:t>
            </a:r>
          </a:p>
          <a:p>
            <a:pPr lvl="0">
              <a:lnSpc>
                <a:spcPct val="140000"/>
              </a:lnSpc>
            </a:pPr>
            <a:r>
              <a:rPr lang="en-US" sz="1300"/>
              <a:t>Use humor when you notice your working memory has left the building. (This will be funny later…)</a:t>
            </a:r>
          </a:p>
        </p:txBody>
      </p:sp>
    </p:spTree>
    <p:extLst>
      <p:ext uri="{BB962C8B-B14F-4D97-AF65-F5344CB8AC3E}">
        <p14:creationId xmlns:p14="http://schemas.microsoft.com/office/powerpoint/2010/main" val="80123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Open book">
            <a:extLst>
              <a:ext uri="{FF2B5EF4-FFF2-40B4-BE49-F238E27FC236}">
                <a16:creationId xmlns:a16="http://schemas.microsoft.com/office/drawing/2014/main" id="{ADD98A7A-1025-60F9-BB2E-456A473F9F31}"/>
              </a:ext>
            </a:extLst>
          </p:cNvPr>
          <p:cNvPicPr>
            <a:picLocks noChangeAspect="1"/>
          </p:cNvPicPr>
          <p:nvPr/>
        </p:nvPicPr>
        <p:blipFill rotWithShape="1">
          <a:blip r:embed="rId2">
            <a:alphaModFix amt="60000"/>
          </a:blip>
          <a:srcRect l="23282" r="25314" b="3"/>
          <a:stretch/>
        </p:blipFill>
        <p:spPr>
          <a:xfrm>
            <a:off x="-1" y="1"/>
            <a:ext cx="5295331" cy="6875834"/>
          </a:xfrm>
          <a:prstGeom prst="rect">
            <a:avLst/>
          </a:prstGeom>
        </p:spPr>
      </p:pic>
      <p:sp>
        <p:nvSpPr>
          <p:cNvPr id="2" name="Title"/>
          <p:cNvSpPr>
            <a:spLocks noGrp="1"/>
          </p:cNvSpPr>
          <p:nvPr>
            <p:ph type="ctrTitle"/>
          </p:nvPr>
        </p:nvSpPr>
        <p:spPr>
          <a:xfrm>
            <a:off x="591674" y="1395699"/>
            <a:ext cx="4223965" cy="4111831"/>
          </a:xfrm>
        </p:spPr>
        <p:txBody>
          <a:bodyPr>
            <a:normAutofit/>
          </a:bodyPr>
          <a:lstStyle/>
          <a:p>
            <a:pPr algn="ctr"/>
            <a:r>
              <a:rPr lang="en-US">
                <a:solidFill>
                  <a:srgbClr val="FFFFFF"/>
                </a:solidFill>
              </a:rPr>
              <a:t>Week 3 Working Memory Strategies</a:t>
            </a:r>
          </a:p>
        </p:txBody>
      </p:sp>
      <p:sp>
        <p:nvSpPr>
          <p:cNvPr id="3" name="Content Placeholder"/>
          <p:cNvSpPr>
            <a:spLocks noGrp="1"/>
          </p:cNvSpPr>
          <p:nvPr>
            <p:ph idx="1"/>
          </p:nvPr>
        </p:nvSpPr>
        <p:spPr>
          <a:xfrm>
            <a:off x="6096000" y="876300"/>
            <a:ext cx="5219700" cy="5105400"/>
          </a:xfrm>
        </p:spPr>
        <p:txBody>
          <a:bodyPr vert="horz" lIns="91440" tIns="45720" rIns="91440" bIns="45720" rtlCol="0" anchor="t">
            <a:normAutofit fontScale="85000" lnSpcReduction="20000"/>
          </a:bodyPr>
          <a:lstStyle/>
          <a:p>
            <a:r>
              <a:rPr lang="en-US" b="1"/>
              <a:t>Mindfulness.</a:t>
            </a:r>
            <a:r>
              <a:rPr lang="en-US"/>
              <a:t> (Be here now! Narrate the present!)</a:t>
            </a:r>
          </a:p>
          <a:p>
            <a:r>
              <a:rPr lang="en-US"/>
              <a:t>Reduce Decision-Fatigue by having routines and formulas for meals and getting dressed and chores. (Steve Jobs-same outfit every day)</a:t>
            </a:r>
          </a:p>
          <a:p>
            <a:pPr lvl="0"/>
            <a:r>
              <a:rPr lang="en-US"/>
              <a:t>To remember instructions, try </a:t>
            </a:r>
            <a:r>
              <a:rPr lang="en-US" b="1"/>
              <a:t>repeating the instructions aloud,</a:t>
            </a:r>
            <a:r>
              <a:rPr lang="en-US"/>
              <a:t> or create a story with the information.</a:t>
            </a:r>
          </a:p>
          <a:p>
            <a:pPr lvl="0"/>
            <a:r>
              <a:rPr lang="en-US"/>
              <a:t>You may remember some information better by </a:t>
            </a:r>
            <a:r>
              <a:rPr lang="en-US" b="1"/>
              <a:t>making it into into a song or a rhyme</a:t>
            </a:r>
          </a:p>
          <a:p>
            <a:pPr lvl="0"/>
            <a:r>
              <a:rPr lang="en-US"/>
              <a:t>You can practice remembering and strengthen memory by writing 6 unrelated words on paper and then developing a way to remember them</a:t>
            </a:r>
          </a:p>
          <a:p>
            <a:pPr>
              <a:buClr>
                <a:srgbClr val="B2ADBD"/>
              </a:buClr>
            </a:pPr>
            <a:endParaRPr lang="en-US"/>
          </a:p>
        </p:txBody>
      </p:sp>
    </p:spTree>
    <p:extLst>
      <p:ext uri="{BB962C8B-B14F-4D97-AF65-F5344CB8AC3E}">
        <p14:creationId xmlns:p14="http://schemas.microsoft.com/office/powerpoint/2010/main" val="2052156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See if you can remember…</a:t>
            </a:r>
          </a:p>
        </p:txBody>
      </p:sp>
      <p:sp>
        <p:nvSpPr>
          <p:cNvPr id="3" name="Text Placeholder 2"/>
          <p:cNvSpPr>
            <a:spLocks noGrp="1"/>
          </p:cNvSpPr>
          <p:nvPr>
            <p:ph type="body" idx="1"/>
          </p:nvPr>
        </p:nvSpPr>
        <p:spPr/>
        <p:txBody>
          <a:bodyPr/>
          <a:lstStyle/>
          <a:p>
            <a:r>
              <a:rPr lang="en-US"/>
              <a:t>How can I best recall…</a:t>
            </a:r>
          </a:p>
        </p:txBody>
      </p:sp>
      <p:sp>
        <p:nvSpPr>
          <p:cNvPr id="4" name="Content Placeholder 3"/>
          <p:cNvSpPr>
            <a:spLocks noGrp="1"/>
          </p:cNvSpPr>
          <p:nvPr>
            <p:ph sz="half" idx="2"/>
          </p:nvPr>
        </p:nvSpPr>
        <p:spPr/>
        <p:txBody>
          <a:bodyPr>
            <a:normAutofit/>
          </a:bodyPr>
          <a:lstStyle/>
          <a:p>
            <a:r>
              <a:rPr lang="en-US"/>
              <a:t>CIAFBI (6 letters)</a:t>
            </a:r>
          </a:p>
          <a:p>
            <a:r>
              <a:rPr lang="en-US"/>
              <a:t>CIAFBISATAMA (12 letters)</a:t>
            </a:r>
          </a:p>
          <a:p>
            <a:r>
              <a:rPr lang="en-US"/>
              <a:t>Grocery List of 6 items</a:t>
            </a:r>
          </a:p>
          <a:p>
            <a:r>
              <a:rPr lang="en-US"/>
              <a:t>Random List of items</a:t>
            </a:r>
          </a:p>
          <a:p>
            <a:r>
              <a:rPr lang="en-US"/>
              <a:t>Recipe</a:t>
            </a:r>
          </a:p>
          <a:p>
            <a:r>
              <a:rPr lang="en-US"/>
              <a:t>EGBDF (Treble Clef lines)</a:t>
            </a:r>
          </a:p>
          <a:p>
            <a:endParaRPr lang="en-US"/>
          </a:p>
        </p:txBody>
      </p:sp>
      <p:sp>
        <p:nvSpPr>
          <p:cNvPr id="5" name="Text Placeholder 4"/>
          <p:cNvSpPr>
            <a:spLocks noGrp="1"/>
          </p:cNvSpPr>
          <p:nvPr>
            <p:ph type="body" sz="quarter" idx="3"/>
          </p:nvPr>
        </p:nvSpPr>
        <p:spPr/>
        <p:txBody>
          <a:bodyPr/>
          <a:lstStyle/>
          <a:p>
            <a:r>
              <a:rPr lang="en-US"/>
              <a:t>Try chunking Into Larger Pieces instead of individual items:</a:t>
            </a:r>
          </a:p>
        </p:txBody>
      </p:sp>
      <p:sp>
        <p:nvSpPr>
          <p:cNvPr id="6" name="Content Placeholder 5"/>
          <p:cNvSpPr>
            <a:spLocks noGrp="1"/>
          </p:cNvSpPr>
          <p:nvPr>
            <p:ph sz="quarter" idx="4"/>
          </p:nvPr>
        </p:nvSpPr>
        <p:spPr/>
        <p:txBody>
          <a:bodyPr>
            <a:normAutofit/>
          </a:bodyPr>
          <a:lstStyle/>
          <a:p>
            <a:r>
              <a:rPr lang="en-US"/>
              <a:t>CIA FBI (2 memory slots)</a:t>
            </a:r>
          </a:p>
          <a:p>
            <a:r>
              <a:rPr lang="en-US"/>
              <a:t>CIA FBI SAT AMA (4 memory slots)</a:t>
            </a:r>
          </a:p>
          <a:p>
            <a:r>
              <a:rPr lang="en-US"/>
              <a:t>Make up an acronym </a:t>
            </a:r>
          </a:p>
          <a:p>
            <a:r>
              <a:rPr lang="en-US"/>
              <a:t>Make a picture in your head</a:t>
            </a:r>
          </a:p>
          <a:p>
            <a:r>
              <a:rPr lang="en-US"/>
              <a:t>Make a Picture or a Story in your head</a:t>
            </a:r>
          </a:p>
          <a:p>
            <a:r>
              <a:rPr lang="en-US" sz="1200"/>
              <a:t>Every Good Boy Deserves Fudge or</a:t>
            </a:r>
          </a:p>
          <a:p>
            <a:r>
              <a:rPr lang="en-US" sz="1200"/>
              <a:t>Empty Garbage Before Dad Flips (Acrostic Pneumonic)</a:t>
            </a:r>
          </a:p>
        </p:txBody>
      </p:sp>
    </p:spTree>
    <p:extLst>
      <p:ext uri="{BB962C8B-B14F-4D97-AF65-F5344CB8AC3E}">
        <p14:creationId xmlns:p14="http://schemas.microsoft.com/office/powerpoint/2010/main" val="3085406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Average Brain Capacity for Working Memory is 7 units.</a:t>
            </a:r>
          </a:p>
        </p:txBody>
      </p:sp>
      <p:sp>
        <p:nvSpPr>
          <p:cNvPr id="3" name="Text Placeholder 2"/>
          <p:cNvSpPr>
            <a:spLocks noGrp="1"/>
          </p:cNvSpPr>
          <p:nvPr>
            <p:ph type="body" idx="1"/>
          </p:nvPr>
        </p:nvSpPr>
        <p:spPr/>
        <p:txBody>
          <a:bodyPr/>
          <a:lstStyle/>
          <a:p>
            <a:r>
              <a:rPr lang="en-US"/>
              <a:t>How many memory slots?</a:t>
            </a:r>
          </a:p>
        </p:txBody>
      </p:sp>
      <p:sp>
        <p:nvSpPr>
          <p:cNvPr id="4" name="Content Placeholder 3"/>
          <p:cNvSpPr>
            <a:spLocks noGrp="1"/>
          </p:cNvSpPr>
          <p:nvPr>
            <p:ph sz="half" idx="2"/>
          </p:nvPr>
        </p:nvSpPr>
        <p:spPr>
          <a:xfrm>
            <a:off x="839787" y="2510632"/>
            <a:ext cx="4872133" cy="4026092"/>
          </a:xfrm>
        </p:spPr>
        <p:txBody>
          <a:bodyPr>
            <a:normAutofit/>
          </a:bodyPr>
          <a:lstStyle/>
          <a:p>
            <a:r>
              <a:rPr lang="en-US" dirty="0"/>
              <a:t>XOXOLOLSYSLMAO</a:t>
            </a:r>
          </a:p>
          <a:p>
            <a:r>
              <a:rPr lang="en-US" dirty="0"/>
              <a:t>6, 41, 11, 25, 10, 4</a:t>
            </a:r>
          </a:p>
          <a:p>
            <a:endParaRPr lang="en-US" dirty="0"/>
          </a:p>
          <a:p>
            <a:r>
              <a:rPr lang="en-US" dirty="0"/>
              <a:t>a Recipe</a:t>
            </a:r>
          </a:p>
          <a:p>
            <a:r>
              <a:rPr lang="en-US" dirty="0"/>
              <a:t>Tree, Purse, Oxygen, Drink, running, Ant (6 unrelated words)</a:t>
            </a:r>
          </a:p>
          <a:p>
            <a:r>
              <a:rPr lang="en-US" dirty="0"/>
              <a:t>867-5309</a:t>
            </a:r>
          </a:p>
        </p:txBody>
      </p:sp>
      <p:sp>
        <p:nvSpPr>
          <p:cNvPr id="5" name="Text Placeholder 4"/>
          <p:cNvSpPr>
            <a:spLocks noGrp="1"/>
          </p:cNvSpPr>
          <p:nvPr>
            <p:ph type="body" sz="quarter" idx="3"/>
          </p:nvPr>
        </p:nvSpPr>
        <p:spPr/>
        <p:txBody>
          <a:bodyPr/>
          <a:lstStyle/>
          <a:p>
            <a:r>
              <a:rPr lang="en-US"/>
              <a:t>Make it easier to recall</a:t>
            </a:r>
          </a:p>
        </p:txBody>
      </p:sp>
      <p:sp>
        <p:nvSpPr>
          <p:cNvPr id="6" name="Content Placeholder 5"/>
          <p:cNvSpPr>
            <a:spLocks noGrp="1"/>
          </p:cNvSpPr>
          <p:nvPr>
            <p:ph sz="quarter" idx="4"/>
          </p:nvPr>
        </p:nvSpPr>
        <p:spPr>
          <a:xfrm>
            <a:off x="5889810" y="2505074"/>
            <a:ext cx="4872134" cy="4124325"/>
          </a:xfrm>
        </p:spPr>
        <p:txBody>
          <a:bodyPr>
            <a:normAutofit/>
          </a:bodyPr>
          <a:lstStyle/>
          <a:p>
            <a:r>
              <a:rPr lang="en-US"/>
              <a:t>Make into 4 memory Slots</a:t>
            </a:r>
          </a:p>
          <a:p>
            <a:r>
              <a:rPr lang="en-US"/>
              <a:t>Make into dates and add images so that its 3 memory slots</a:t>
            </a:r>
          </a:p>
          <a:p>
            <a:r>
              <a:rPr lang="en-US"/>
              <a:t>Use images and comparisons</a:t>
            </a:r>
          </a:p>
          <a:p>
            <a:r>
              <a:rPr lang="en-US"/>
              <a:t>Make a story or an image. See if you can recall the 6 items on the list.</a:t>
            </a:r>
          </a:p>
          <a:p>
            <a:r>
              <a:rPr lang="en-US"/>
              <a:t>1 Memory Slot. Why? (Song.)</a:t>
            </a:r>
          </a:p>
        </p:txBody>
      </p:sp>
    </p:spTree>
    <p:extLst>
      <p:ext uri="{BB962C8B-B14F-4D97-AF65-F5344CB8AC3E}">
        <p14:creationId xmlns:p14="http://schemas.microsoft.com/office/powerpoint/2010/main" val="309338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8789E63-C78D-4210-8A38-DD6FB3B6B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pace shuttle launch">
            <a:extLst>
              <a:ext uri="{FF2B5EF4-FFF2-40B4-BE49-F238E27FC236}">
                <a16:creationId xmlns:a16="http://schemas.microsoft.com/office/drawing/2014/main" id="{B7BEB497-49B3-ABD2-205C-5FADFD150C8D}"/>
              </a:ext>
            </a:extLst>
          </p:cNvPr>
          <p:cNvPicPr>
            <a:picLocks noChangeAspect="1"/>
          </p:cNvPicPr>
          <p:nvPr/>
        </p:nvPicPr>
        <p:blipFill rotWithShape="1">
          <a:blip r:embed="rId2"/>
          <a:srcRect t="28226" b="28226"/>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AC8494C5-ED44-4EAD-9213-4FBAA4BB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82" cy="4213412"/>
          </a:xfrm>
          <a:prstGeom prst="rect">
            <a:avLst/>
          </a:prstGeom>
          <a:gradFill>
            <a:gsLst>
              <a:gs pos="100000">
                <a:srgbClr val="000000">
                  <a:alpha val="0"/>
                </a:srgbClr>
              </a:gs>
              <a:gs pos="0">
                <a:schemeClr val="tx1"/>
              </a:gs>
              <a:gs pos="0">
                <a:srgbClr val="000000">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p:nvPr>
        </p:nvSpPr>
        <p:spPr>
          <a:xfrm>
            <a:off x="1809750" y="573741"/>
            <a:ext cx="8572500" cy="1733178"/>
          </a:xfrm>
        </p:spPr>
        <p:txBody>
          <a:bodyPr anchor="b">
            <a:normAutofit fontScale="90000"/>
          </a:bodyPr>
          <a:lstStyle/>
          <a:p>
            <a:r>
              <a:rPr lang="en-US">
                <a:solidFill>
                  <a:srgbClr val="FFFFFF"/>
                </a:solidFill>
              </a:rPr>
              <a:t>Week 4 Task Initiation Strategies</a:t>
            </a:r>
          </a:p>
        </p:txBody>
      </p:sp>
    </p:spTree>
    <p:extLst>
      <p:ext uri="{BB962C8B-B14F-4D97-AF65-F5344CB8AC3E}">
        <p14:creationId xmlns:p14="http://schemas.microsoft.com/office/powerpoint/2010/main" val="1855074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D8EA6-4B0A-4200-AD99-26CF62E89CF2}"/>
              </a:ext>
            </a:extLst>
          </p:cNvPr>
          <p:cNvSpPr>
            <a:spLocks noGrp="1"/>
          </p:cNvSpPr>
          <p:nvPr>
            <p:ph type="title"/>
          </p:nvPr>
        </p:nvSpPr>
        <p:spPr/>
        <p:txBody>
          <a:bodyPr/>
          <a:lstStyle/>
          <a:p>
            <a:r>
              <a:rPr lang="en-US"/>
              <a:t>Write the first 2 Sentences to start a story based on image below. </a:t>
            </a:r>
          </a:p>
        </p:txBody>
      </p:sp>
      <p:pic>
        <p:nvPicPr>
          <p:cNvPr id="5" name="Content Placeholder 4">
            <a:extLst>
              <a:ext uri="{FF2B5EF4-FFF2-40B4-BE49-F238E27FC236}">
                <a16:creationId xmlns:a16="http://schemas.microsoft.com/office/drawing/2014/main" id="{5BBB6041-134C-44C3-A709-289731DFCEA2}"/>
              </a:ext>
            </a:extLst>
          </p:cNvPr>
          <p:cNvPicPr>
            <a:picLocks noGrp="1" noChangeAspect="1"/>
          </p:cNvPicPr>
          <p:nvPr>
            <p:ph sz="half" idx="1"/>
          </p:nvPr>
        </p:nvPicPr>
        <p:blipFill>
          <a:blip r:embed="rId2"/>
          <a:stretch>
            <a:fillRect/>
          </a:stretch>
        </p:blipFill>
        <p:spPr>
          <a:xfrm>
            <a:off x="901149" y="2199862"/>
            <a:ext cx="4810538" cy="3299790"/>
          </a:xfrm>
          <a:prstGeom prst="rect">
            <a:avLst/>
          </a:prstGeom>
        </p:spPr>
      </p:pic>
      <p:sp>
        <p:nvSpPr>
          <p:cNvPr id="4" name="Content Placeholder 3">
            <a:extLst>
              <a:ext uri="{FF2B5EF4-FFF2-40B4-BE49-F238E27FC236}">
                <a16:creationId xmlns:a16="http://schemas.microsoft.com/office/drawing/2014/main" id="{F9878F4C-2337-4385-859A-B140DB0BDA02}"/>
              </a:ext>
            </a:extLst>
          </p:cNvPr>
          <p:cNvSpPr>
            <a:spLocks noGrp="1"/>
          </p:cNvSpPr>
          <p:nvPr>
            <p:ph sz="half" idx="2"/>
          </p:nvPr>
        </p:nvSpPr>
        <p:spPr>
          <a:xfrm>
            <a:off x="7010400" y="1825625"/>
            <a:ext cx="3693460" cy="4351338"/>
          </a:xfrm>
        </p:spPr>
        <p:txBody>
          <a:bodyPr>
            <a:normAutofit fontScale="92500" lnSpcReduction="20000"/>
          </a:bodyPr>
          <a:lstStyle/>
          <a:p>
            <a:pPr marL="0" indent="0">
              <a:buNone/>
            </a:pPr>
            <a:r>
              <a:rPr lang="en-US" b="1"/>
              <a:t>Other Suggestions to Start Working or Writing</a:t>
            </a:r>
            <a:r>
              <a:rPr lang="en-US"/>
              <a:t>:</a:t>
            </a:r>
          </a:p>
          <a:p>
            <a:r>
              <a:rPr lang="en-US"/>
              <a:t>Define the Beginning, Middle and End</a:t>
            </a:r>
          </a:p>
          <a:p>
            <a:r>
              <a:rPr lang="en-US"/>
              <a:t>Write the First 2 Sentences</a:t>
            </a:r>
          </a:p>
          <a:p>
            <a:r>
              <a:rPr lang="en-US"/>
              <a:t>Brainstorm 10 words you want to include in your work</a:t>
            </a:r>
          </a:p>
          <a:p>
            <a:r>
              <a:rPr lang="en-US"/>
              <a:t>Consider why you are being asked to do this task. Find meaning in completing it.</a:t>
            </a:r>
          </a:p>
        </p:txBody>
      </p:sp>
    </p:spTree>
    <p:extLst>
      <p:ext uri="{BB962C8B-B14F-4D97-AF65-F5344CB8AC3E}">
        <p14:creationId xmlns:p14="http://schemas.microsoft.com/office/powerpoint/2010/main" val="4214686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9C54-22D8-4705-8019-886E85DC0786}"/>
              </a:ext>
            </a:extLst>
          </p:cNvPr>
          <p:cNvSpPr>
            <a:spLocks noGrp="1"/>
          </p:cNvSpPr>
          <p:nvPr>
            <p:ph type="title"/>
          </p:nvPr>
        </p:nvSpPr>
        <p:spPr/>
        <p:txBody>
          <a:bodyPr/>
          <a:lstStyle/>
          <a:p>
            <a:r>
              <a:rPr lang="en-US"/>
              <a:t>Pick the best initiation strategy for you:</a:t>
            </a:r>
          </a:p>
        </p:txBody>
      </p:sp>
      <p:sp>
        <p:nvSpPr>
          <p:cNvPr id="3" name="Content Placeholder 2">
            <a:extLst>
              <a:ext uri="{FF2B5EF4-FFF2-40B4-BE49-F238E27FC236}">
                <a16:creationId xmlns:a16="http://schemas.microsoft.com/office/drawing/2014/main" id="{FA5E2A51-BB7D-4859-B13B-A6478D9F660C}"/>
              </a:ext>
            </a:extLst>
          </p:cNvPr>
          <p:cNvSpPr>
            <a:spLocks noGrp="1"/>
          </p:cNvSpPr>
          <p:nvPr>
            <p:ph idx="1"/>
          </p:nvPr>
        </p:nvSpPr>
        <p:spPr>
          <a:xfrm>
            <a:off x="1069848" y="1874520"/>
            <a:ext cx="4641839" cy="4351338"/>
          </a:xfrm>
        </p:spPr>
        <p:txBody>
          <a:bodyPr>
            <a:normAutofit fontScale="85000" lnSpcReduction="10000"/>
          </a:bodyPr>
          <a:lstStyle/>
          <a:p>
            <a:r>
              <a:rPr lang="en-US" b="1"/>
              <a:t>“Eat the Frog”—</a:t>
            </a:r>
            <a:r>
              <a:rPr lang="en-US"/>
              <a:t>do the hardest task first;  (“If you must eat 2 frogs, eat the biggest one first”) -Mark Twain</a:t>
            </a:r>
          </a:p>
          <a:p>
            <a:r>
              <a:rPr lang="en-US" b="1"/>
              <a:t>“Climb the Ladder”—</a:t>
            </a:r>
            <a:r>
              <a:rPr lang="en-US"/>
              <a:t>do the easiest one first; and then the rest</a:t>
            </a:r>
          </a:p>
          <a:p>
            <a:r>
              <a:rPr lang="en-US" b="1"/>
              <a:t>“Dangle the Carrot”—</a:t>
            </a:r>
            <a:r>
              <a:rPr lang="en-US"/>
              <a:t>set up a reward for completion. (Pet snuggles after first piece of work! Snack after this chapter)</a:t>
            </a:r>
          </a:p>
          <a:p>
            <a:r>
              <a:rPr lang="en-US" b="1"/>
              <a:t>“Spoonful of Sugar”- </a:t>
            </a:r>
            <a:r>
              <a:rPr lang="en-US"/>
              <a:t>Make the task fun </a:t>
            </a:r>
            <a:r>
              <a:rPr lang="en-US" err="1"/>
              <a:t>ie</a:t>
            </a:r>
            <a:r>
              <a:rPr lang="en-US"/>
              <a:t>. playing music while doing dishes</a:t>
            </a:r>
            <a:endParaRPr lang="en-US" b="1"/>
          </a:p>
        </p:txBody>
      </p:sp>
      <p:pic>
        <p:nvPicPr>
          <p:cNvPr id="4" name="Picture 3">
            <a:extLst>
              <a:ext uri="{FF2B5EF4-FFF2-40B4-BE49-F238E27FC236}">
                <a16:creationId xmlns:a16="http://schemas.microsoft.com/office/drawing/2014/main" id="{AD7E0E05-1A73-407B-AEBD-56F243DF33D8}"/>
              </a:ext>
            </a:extLst>
          </p:cNvPr>
          <p:cNvPicPr>
            <a:picLocks noChangeAspect="1"/>
          </p:cNvPicPr>
          <p:nvPr/>
        </p:nvPicPr>
        <p:blipFill>
          <a:blip r:embed="rId2"/>
          <a:stretch>
            <a:fillRect/>
          </a:stretch>
        </p:blipFill>
        <p:spPr>
          <a:xfrm>
            <a:off x="6278632" y="1874520"/>
            <a:ext cx="5953125" cy="3162300"/>
          </a:xfrm>
          <a:prstGeom prst="rect">
            <a:avLst/>
          </a:prstGeom>
        </p:spPr>
      </p:pic>
    </p:spTree>
    <p:extLst>
      <p:ext uri="{BB962C8B-B14F-4D97-AF65-F5344CB8AC3E}">
        <p14:creationId xmlns:p14="http://schemas.microsoft.com/office/powerpoint/2010/main" val="33049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67260-11F4-4460-9921-AB7D556D9C94}"/>
              </a:ext>
            </a:extLst>
          </p:cNvPr>
          <p:cNvSpPr>
            <a:spLocks noGrp="1"/>
          </p:cNvSpPr>
          <p:nvPr>
            <p:ph type="title"/>
          </p:nvPr>
        </p:nvSpPr>
        <p:spPr/>
        <p:txBody>
          <a:bodyPr/>
          <a:lstStyle/>
          <a:p>
            <a:r>
              <a:rPr lang="en-US"/>
              <a:t>Focus and Concentration</a:t>
            </a:r>
          </a:p>
        </p:txBody>
      </p:sp>
      <p:pic>
        <p:nvPicPr>
          <p:cNvPr id="5" name="Content Placeholder 4">
            <a:extLst>
              <a:ext uri="{FF2B5EF4-FFF2-40B4-BE49-F238E27FC236}">
                <a16:creationId xmlns:a16="http://schemas.microsoft.com/office/drawing/2014/main" id="{5E30DA3E-2255-40B5-8906-F569592F5586}"/>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1828483"/>
            <a:ext cx="4855886" cy="4351337"/>
          </a:xfrm>
        </p:spPr>
      </p:pic>
      <p:sp>
        <p:nvSpPr>
          <p:cNvPr id="6" name="TextBox 5">
            <a:extLst>
              <a:ext uri="{FF2B5EF4-FFF2-40B4-BE49-F238E27FC236}">
                <a16:creationId xmlns:a16="http://schemas.microsoft.com/office/drawing/2014/main" id="{86BD9BF5-3B2C-4ACC-8D3A-4D041B2F86A6}"/>
              </a:ext>
            </a:extLst>
          </p:cNvPr>
          <p:cNvSpPr txBox="1"/>
          <p:nvPr/>
        </p:nvSpPr>
        <p:spPr>
          <a:xfrm>
            <a:off x="6600549" y="6179820"/>
            <a:ext cx="4351337" cy="230832"/>
          </a:xfrm>
          <a:prstGeom prst="rect">
            <a:avLst/>
          </a:prstGeom>
          <a:noFill/>
        </p:spPr>
        <p:txBody>
          <a:bodyPr wrap="square" rtlCol="0">
            <a:spAutoFit/>
          </a:bodyPr>
          <a:lstStyle/>
          <a:p>
            <a:r>
              <a:rPr lang="en-US" sz="900">
                <a:hlinkClick r:id="rId3" tooltip="https://nobaproject.com/textbooks/candace-lapan-new-textbook/modules/memory-encoding-storage-retrieval"/>
              </a:rPr>
              <a:t>This Photo</a:t>
            </a:r>
            <a:r>
              <a:rPr lang="en-US" sz="900"/>
              <a:t> by Unknown Author is licensed under </a:t>
            </a:r>
            <a:r>
              <a:rPr lang="en-US" sz="900">
                <a:hlinkClick r:id="rId4" tooltip="https://creativecommons.org/licenses/by-nc-sa/3.0/"/>
              </a:rPr>
              <a:t>CC BY-SA-NC</a:t>
            </a:r>
            <a:endParaRPr lang="en-US" sz="900"/>
          </a:p>
        </p:txBody>
      </p:sp>
      <p:pic>
        <p:nvPicPr>
          <p:cNvPr id="8" name="Picture 7">
            <a:extLst>
              <a:ext uri="{FF2B5EF4-FFF2-40B4-BE49-F238E27FC236}">
                <a16:creationId xmlns:a16="http://schemas.microsoft.com/office/drawing/2014/main" id="{111A6F4E-1C4F-4FF0-8F66-CBF763878F28}"/>
              </a:ext>
            </a:extLst>
          </p:cNvPr>
          <p:cNvPicPr>
            <a:picLocks noChangeAspect="1"/>
          </p:cNvPicPr>
          <p:nvPr/>
        </p:nvPicPr>
        <p:blipFill>
          <a:blip r:embed="rId5" cstate="hq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22007" y="1828482"/>
            <a:ext cx="4062028" cy="4848381"/>
          </a:xfrm>
          <a:prstGeom prst="rect">
            <a:avLst/>
          </a:prstGeom>
        </p:spPr>
      </p:pic>
      <p:sp>
        <p:nvSpPr>
          <p:cNvPr id="9" name="TextBox 8">
            <a:extLst>
              <a:ext uri="{FF2B5EF4-FFF2-40B4-BE49-F238E27FC236}">
                <a16:creationId xmlns:a16="http://schemas.microsoft.com/office/drawing/2014/main" id="{05339F2A-0CB3-4C4B-ABF1-ECFCC3F48F23}"/>
              </a:ext>
            </a:extLst>
          </p:cNvPr>
          <p:cNvSpPr txBox="1"/>
          <p:nvPr/>
        </p:nvSpPr>
        <p:spPr>
          <a:xfrm>
            <a:off x="722007" y="6676864"/>
            <a:ext cx="4572474" cy="230832"/>
          </a:xfrm>
          <a:prstGeom prst="rect">
            <a:avLst/>
          </a:prstGeom>
          <a:noFill/>
        </p:spPr>
        <p:txBody>
          <a:bodyPr wrap="square" rtlCol="0">
            <a:spAutoFit/>
          </a:bodyPr>
          <a:lstStyle/>
          <a:p>
            <a:r>
              <a:rPr lang="en-US" sz="900">
                <a:hlinkClick r:id="rId6" tooltip="https://chem.libretexts.org/Courses/UWMilwaukee/CHE_125:_GOB_Introductory_Chemistry/09:_Solutions/9.03:_Concentration"/>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996006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topwatch on white background">
            <a:extLst>
              <a:ext uri="{FF2B5EF4-FFF2-40B4-BE49-F238E27FC236}">
                <a16:creationId xmlns:a16="http://schemas.microsoft.com/office/drawing/2014/main" id="{1F4EA0CC-FFB1-C3A7-B7AD-DD0CA6AC1E80}"/>
              </a:ext>
            </a:extLst>
          </p:cNvPr>
          <p:cNvPicPr>
            <a:picLocks noChangeAspect="1"/>
          </p:cNvPicPr>
          <p:nvPr/>
        </p:nvPicPr>
        <p:blipFill rotWithShape="1">
          <a:blip r:embed="rId2">
            <a:alphaModFix amt="60000"/>
          </a:blip>
          <a:srcRect l="1347" r="5022" b="2"/>
          <a:stretch/>
        </p:blipFill>
        <p:spPr>
          <a:xfrm>
            <a:off x="-1" y="1"/>
            <a:ext cx="5295331" cy="6875834"/>
          </a:xfrm>
          <a:prstGeom prst="rect">
            <a:avLst/>
          </a:prstGeom>
        </p:spPr>
      </p:pic>
      <p:sp>
        <p:nvSpPr>
          <p:cNvPr id="2" name="Title 1">
            <a:extLst>
              <a:ext uri="{FF2B5EF4-FFF2-40B4-BE49-F238E27FC236}">
                <a16:creationId xmlns:a16="http://schemas.microsoft.com/office/drawing/2014/main" id="{D76C7134-011C-EF1E-2489-DA6D1DD21F22}"/>
              </a:ext>
            </a:extLst>
          </p:cNvPr>
          <p:cNvSpPr>
            <a:spLocks noGrp="1"/>
          </p:cNvSpPr>
          <p:nvPr>
            <p:ph type="title"/>
          </p:nvPr>
        </p:nvSpPr>
        <p:spPr>
          <a:xfrm>
            <a:off x="591674" y="1395699"/>
            <a:ext cx="4223965" cy="4111831"/>
          </a:xfrm>
        </p:spPr>
        <p:txBody>
          <a:bodyPr>
            <a:normAutofit/>
          </a:bodyPr>
          <a:lstStyle/>
          <a:p>
            <a:pPr algn="ctr"/>
            <a:r>
              <a:rPr lang="en-US">
                <a:solidFill>
                  <a:srgbClr val="FFFFFF"/>
                </a:solidFill>
              </a:rPr>
              <a:t>Task Initiation Strategies</a:t>
            </a:r>
          </a:p>
        </p:txBody>
      </p:sp>
      <p:sp>
        <p:nvSpPr>
          <p:cNvPr id="3" name="Content Placeholder 2">
            <a:extLst>
              <a:ext uri="{FF2B5EF4-FFF2-40B4-BE49-F238E27FC236}">
                <a16:creationId xmlns:a16="http://schemas.microsoft.com/office/drawing/2014/main" id="{7AFB1B79-07F6-AFAF-C37B-82F686A912E9}"/>
              </a:ext>
            </a:extLst>
          </p:cNvPr>
          <p:cNvSpPr>
            <a:spLocks noGrp="1"/>
          </p:cNvSpPr>
          <p:nvPr>
            <p:ph idx="1"/>
          </p:nvPr>
        </p:nvSpPr>
        <p:spPr>
          <a:xfrm>
            <a:off x="6096000" y="876300"/>
            <a:ext cx="5219700" cy="5657022"/>
          </a:xfrm>
        </p:spPr>
        <p:txBody>
          <a:bodyPr vert="horz" lIns="91440" tIns="45720" rIns="91440" bIns="45720" rtlCol="0" anchor="t">
            <a:normAutofit fontScale="92500" lnSpcReduction="20000"/>
          </a:bodyPr>
          <a:lstStyle/>
          <a:p>
            <a:pPr>
              <a:lnSpc>
                <a:spcPct val="140000"/>
              </a:lnSpc>
            </a:pPr>
            <a:r>
              <a:rPr lang="en-US" sz="1400"/>
              <a:t>-</a:t>
            </a:r>
            <a:r>
              <a:rPr lang="en-US" sz="1400" b="1"/>
              <a:t>Set a timer for 10 minutes</a:t>
            </a:r>
            <a:r>
              <a:rPr lang="en-US" sz="1400"/>
              <a:t>  and start working for ten minutes. Use your adrenaline to see how much you can get done in 10 minutes. How did that feel? Could you do 15 minutes more? If so, that's 1 pomodoro! A timer can sometimes bust through your apprehension to start and harness some adrenaline.</a:t>
            </a:r>
          </a:p>
          <a:p>
            <a:pPr>
              <a:lnSpc>
                <a:spcPct val="140000"/>
              </a:lnSpc>
              <a:buClr>
                <a:srgbClr val="B2ADBD"/>
              </a:buClr>
            </a:pPr>
            <a:r>
              <a:rPr lang="en-US" sz="1400"/>
              <a:t>-</a:t>
            </a:r>
            <a:r>
              <a:rPr lang="en-US" sz="1400" b="1"/>
              <a:t>Talk yourself through the steps of a project</a:t>
            </a:r>
            <a:r>
              <a:rPr lang="en-US" sz="1400"/>
              <a:t>. Make a chart or an outline to start. Chunk the work into pieces.</a:t>
            </a:r>
          </a:p>
          <a:p>
            <a:pPr>
              <a:lnSpc>
                <a:spcPct val="140000"/>
              </a:lnSpc>
              <a:buClr>
                <a:srgbClr val="B2ADBD"/>
              </a:buClr>
            </a:pPr>
            <a:r>
              <a:rPr lang="en-US" sz="1400" b="1"/>
              <a:t>-Exercise before</a:t>
            </a:r>
            <a:r>
              <a:rPr lang="en-US" sz="1400"/>
              <a:t> sitting down to work. </a:t>
            </a:r>
          </a:p>
          <a:p>
            <a:pPr>
              <a:lnSpc>
                <a:spcPct val="140000"/>
              </a:lnSpc>
              <a:buClr>
                <a:srgbClr val="B2ADBD"/>
              </a:buClr>
            </a:pPr>
            <a:r>
              <a:rPr lang="en-US" sz="1400"/>
              <a:t>-</a:t>
            </a:r>
            <a:r>
              <a:rPr lang="en-US" sz="1400" b="1"/>
              <a:t>Start with a category </a:t>
            </a:r>
            <a:r>
              <a:rPr lang="en-US" sz="1400"/>
              <a:t>if that feels more manageable. Ie if you need to clean your office, start with cleaning just surfaces. Then just floor. Then dishes. Then folders. Then  just papers </a:t>
            </a:r>
            <a:r>
              <a:rPr lang="en-US" sz="1400" err="1"/>
              <a:t>etc</a:t>
            </a:r>
            <a:endParaRPr lang="en-US" sz="1400"/>
          </a:p>
          <a:p>
            <a:pPr>
              <a:lnSpc>
                <a:spcPct val="140000"/>
              </a:lnSpc>
              <a:buClr>
                <a:srgbClr val="B2ADBD"/>
              </a:buClr>
            </a:pPr>
            <a:r>
              <a:rPr lang="en-US" sz="1400"/>
              <a:t>-Address your </a:t>
            </a:r>
            <a:r>
              <a:rPr lang="en-US" sz="1400" b="1"/>
              <a:t>physical comforts. </a:t>
            </a:r>
            <a:r>
              <a:rPr lang="en-US" sz="1400"/>
              <a:t>Standing desk? Turn up AC?</a:t>
            </a:r>
            <a:endParaRPr lang="en-US" sz="1400" b="1"/>
          </a:p>
          <a:p>
            <a:pPr>
              <a:lnSpc>
                <a:spcPct val="140000"/>
              </a:lnSpc>
              <a:buClr>
                <a:srgbClr val="B2ADBD"/>
              </a:buClr>
            </a:pPr>
            <a:r>
              <a:rPr lang="en-US" sz="1400"/>
              <a:t>-</a:t>
            </a:r>
            <a:r>
              <a:rPr lang="en-US" sz="1400" b="1"/>
              <a:t>Address emotional barriers </a:t>
            </a:r>
            <a:r>
              <a:rPr lang="en-US" sz="1400"/>
              <a:t>to getting started. More on this later.</a:t>
            </a:r>
          </a:p>
          <a:p>
            <a:pPr>
              <a:lnSpc>
                <a:spcPct val="140000"/>
              </a:lnSpc>
              <a:buClr>
                <a:srgbClr val="B2ADBD"/>
              </a:buClr>
            </a:pPr>
            <a:r>
              <a:rPr lang="en-US" sz="1400"/>
              <a:t>-</a:t>
            </a:r>
            <a:r>
              <a:rPr lang="en-US" sz="1400" b="1"/>
              <a:t>Manage distractions </a:t>
            </a:r>
            <a:r>
              <a:rPr lang="en-US" sz="1400"/>
              <a:t>and use rewards for completing small chunks of work. (remember to use your distraction log)</a:t>
            </a:r>
          </a:p>
          <a:p>
            <a:pPr>
              <a:lnSpc>
                <a:spcPct val="140000"/>
              </a:lnSpc>
              <a:buClr>
                <a:srgbClr val="B2ADBD"/>
              </a:buClr>
            </a:pPr>
            <a:r>
              <a:rPr lang="en-US" sz="1400" b="1"/>
              <a:t>Create artificial deadlines </a:t>
            </a:r>
            <a:r>
              <a:rPr lang="en-US" sz="1400"/>
              <a:t>for your chunks of work</a:t>
            </a:r>
          </a:p>
          <a:p>
            <a:pPr>
              <a:lnSpc>
                <a:spcPct val="140000"/>
              </a:lnSpc>
              <a:buClr>
                <a:srgbClr val="B2ADBD"/>
              </a:buClr>
            </a:pPr>
            <a:r>
              <a:rPr lang="en-US" sz="1400" b="1"/>
              <a:t>-”</a:t>
            </a:r>
            <a:r>
              <a:rPr lang="en-US" sz="1400" b="1" err="1"/>
              <a:t>Satificing</a:t>
            </a:r>
            <a:r>
              <a:rPr lang="en-US" sz="1400" b="1"/>
              <a:t>” </a:t>
            </a:r>
            <a:r>
              <a:rPr lang="en-US" sz="1400"/>
              <a:t>(Done is better than perfection. Sacrifice perfection  to satisfy the requirement of completion of a task.)</a:t>
            </a:r>
          </a:p>
          <a:p>
            <a:pPr>
              <a:lnSpc>
                <a:spcPct val="140000"/>
              </a:lnSpc>
              <a:buClr>
                <a:srgbClr val="B2ADBD"/>
              </a:buClr>
            </a:pPr>
            <a:endParaRPr lang="en-US" sz="1400"/>
          </a:p>
          <a:p>
            <a:pPr>
              <a:lnSpc>
                <a:spcPct val="140000"/>
              </a:lnSpc>
              <a:buClr>
                <a:srgbClr val="B2ADBD"/>
              </a:buClr>
            </a:pPr>
            <a:endParaRPr lang="en-US" sz="1400"/>
          </a:p>
          <a:p>
            <a:pPr>
              <a:lnSpc>
                <a:spcPct val="140000"/>
              </a:lnSpc>
              <a:buClr>
                <a:srgbClr val="B2ADBD"/>
              </a:buClr>
            </a:pPr>
            <a:endParaRPr lang="en-US" sz="1400"/>
          </a:p>
          <a:p>
            <a:pPr marL="0" indent="0">
              <a:lnSpc>
                <a:spcPct val="140000"/>
              </a:lnSpc>
              <a:buClr>
                <a:srgbClr val="B2ADBD"/>
              </a:buClr>
              <a:buNone/>
            </a:pPr>
            <a:endParaRPr lang="en-US" sz="1400"/>
          </a:p>
          <a:p>
            <a:pPr marL="0" indent="0">
              <a:lnSpc>
                <a:spcPct val="140000"/>
              </a:lnSpc>
              <a:buNone/>
            </a:pPr>
            <a:endParaRPr lang="en-US" sz="1400"/>
          </a:p>
          <a:p>
            <a:pPr marL="0" indent="0">
              <a:lnSpc>
                <a:spcPct val="140000"/>
              </a:lnSpc>
              <a:buNone/>
            </a:pPr>
            <a:endParaRPr lang="en-US" sz="1400"/>
          </a:p>
        </p:txBody>
      </p:sp>
    </p:spTree>
    <p:extLst>
      <p:ext uri="{BB962C8B-B14F-4D97-AF65-F5344CB8AC3E}">
        <p14:creationId xmlns:p14="http://schemas.microsoft.com/office/powerpoint/2010/main" val="1841201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4BBA6-E273-471C-9890-670258FE796C}"/>
              </a:ext>
            </a:extLst>
          </p:cNvPr>
          <p:cNvSpPr>
            <a:spLocks noGrp="1"/>
          </p:cNvSpPr>
          <p:nvPr>
            <p:ph type="title"/>
          </p:nvPr>
        </p:nvSpPr>
        <p:spPr/>
        <p:txBody>
          <a:bodyPr/>
          <a:lstStyle/>
          <a:p>
            <a:r>
              <a:rPr lang="en-US"/>
              <a:t>Emotional Barriers to Task Initiation</a:t>
            </a:r>
          </a:p>
        </p:txBody>
      </p:sp>
      <p:sp>
        <p:nvSpPr>
          <p:cNvPr id="3" name="Content Placeholder 2">
            <a:extLst>
              <a:ext uri="{FF2B5EF4-FFF2-40B4-BE49-F238E27FC236}">
                <a16:creationId xmlns:a16="http://schemas.microsoft.com/office/drawing/2014/main" id="{79DEDF75-BA78-4293-9C7E-100FD962559B}"/>
              </a:ext>
            </a:extLst>
          </p:cNvPr>
          <p:cNvSpPr>
            <a:spLocks noGrp="1"/>
          </p:cNvSpPr>
          <p:nvPr>
            <p:ph idx="1"/>
          </p:nvPr>
        </p:nvSpPr>
        <p:spPr>
          <a:xfrm>
            <a:off x="1069848" y="1874520"/>
            <a:ext cx="9634011" cy="4875904"/>
          </a:xfrm>
        </p:spPr>
        <p:txBody>
          <a:bodyPr>
            <a:normAutofit fontScale="85000" lnSpcReduction="20000"/>
          </a:bodyPr>
          <a:lstStyle/>
          <a:p>
            <a:r>
              <a:rPr lang="en-US"/>
              <a:t>“Its too hard”; “I want it to be perfect”; “It’s too big”; “I don’t care”; “It will take too long!” ” I don’t know what I’m supposed to do!”</a:t>
            </a:r>
          </a:p>
          <a:p>
            <a:r>
              <a:rPr lang="en-US"/>
              <a:t>Consider what your emotional barriers may be and how you can provide yourself some help with the barrier. (Fear? Guilt? Dread? ) We can use negative emotions to fuel energy to complete tasks. “I don’t want to feel dread as the deadline looms.”</a:t>
            </a:r>
          </a:p>
          <a:p>
            <a:r>
              <a:rPr lang="en-US"/>
              <a:t>Address physical barriers to work (comfort-too hot; too cold, too loud, not loud enough </a:t>
            </a:r>
            <a:r>
              <a:rPr lang="en-US" err="1"/>
              <a:t>etc</a:t>
            </a:r>
            <a:r>
              <a:rPr lang="en-US"/>
              <a:t>)</a:t>
            </a:r>
          </a:p>
          <a:p>
            <a:r>
              <a:rPr lang="en-US"/>
              <a:t>If you have unrealistic expectations of yourself, consider </a:t>
            </a:r>
            <a:r>
              <a:rPr lang="en-US" i="1"/>
              <a:t>DONE is better than PERFECT</a:t>
            </a:r>
            <a:r>
              <a:rPr lang="en-US"/>
              <a:t> so let go of perfection. Make the task clearer by dividing it into smaller sections. Address why you don’t care and find a reason to care </a:t>
            </a:r>
            <a:r>
              <a:rPr lang="en-US" err="1"/>
              <a:t>ie</a:t>
            </a:r>
            <a:r>
              <a:rPr lang="en-US"/>
              <a:t> ”(___will be proud of me).” Try to tell a story about someone who successfully tackled the project. Apply those steps to yourself.</a:t>
            </a:r>
          </a:p>
          <a:p>
            <a:r>
              <a:rPr lang="en-US"/>
              <a:t>Stop using inflexible language (“I have to do this”) and use self-responsible language (“I choose to do this”). You have agency! Use that narrative instead!</a:t>
            </a:r>
          </a:p>
        </p:txBody>
      </p:sp>
    </p:spTree>
    <p:extLst>
      <p:ext uri="{BB962C8B-B14F-4D97-AF65-F5344CB8AC3E}">
        <p14:creationId xmlns:p14="http://schemas.microsoft.com/office/powerpoint/2010/main" val="2979062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Instant Gratification Vs Do What Makes Sense 	</a:t>
            </a:r>
            <a:r>
              <a:rPr lang="en-US" sz="1600"/>
              <a:t>(Fun and Easy)</a:t>
            </a:r>
            <a:r>
              <a:rPr lang="en-US" sz="1300"/>
              <a:t>					</a:t>
            </a:r>
            <a:r>
              <a:rPr lang="en-US" sz="1600"/>
              <a:t>(Rational Decision Making)</a:t>
            </a:r>
          </a:p>
        </p:txBody>
      </p:sp>
      <p:sp>
        <p:nvSpPr>
          <p:cNvPr id="3" name="Content Placeholder 2"/>
          <p:cNvSpPr>
            <a:spLocks noGrp="1"/>
          </p:cNvSpPr>
          <p:nvPr>
            <p:ph sz="half" idx="1"/>
          </p:nvPr>
        </p:nvSpPr>
        <p:spPr/>
        <p:txBody>
          <a:bodyPr/>
          <a:lstStyle/>
          <a:p>
            <a:r>
              <a:rPr lang="en-US" dirty="0"/>
              <a:t>Don’t let the “Instant Gratification Monkey” rule (Tim Urban TED Talk)</a:t>
            </a:r>
          </a:p>
          <a:p>
            <a:r>
              <a:rPr lang="en-US" dirty="0"/>
              <a:t>Must rely on Deadlines if the Monkey is in charge (Deadline=</a:t>
            </a:r>
            <a:r>
              <a:rPr lang="en-US" dirty="0" err="1"/>
              <a:t>Panic+Adrenaline</a:t>
            </a:r>
            <a:r>
              <a:rPr lang="en-US" dirty="0"/>
              <a:t>)</a:t>
            </a:r>
          </a:p>
          <a:p>
            <a:r>
              <a:rPr lang="en-US" dirty="0"/>
              <a:t>The “Instant Gratification Monkey’s Dark Playground” is full of guilt, dread, and sense of doom.</a:t>
            </a:r>
          </a:p>
        </p:txBody>
      </p:sp>
      <p:sp>
        <p:nvSpPr>
          <p:cNvPr id="4" name="Content Placeholder 3"/>
          <p:cNvSpPr>
            <a:spLocks noGrp="1"/>
          </p:cNvSpPr>
          <p:nvPr>
            <p:ph sz="half" idx="2"/>
          </p:nvPr>
        </p:nvSpPr>
        <p:spPr/>
        <p:txBody>
          <a:bodyPr/>
          <a:lstStyle/>
          <a:p>
            <a:r>
              <a:rPr lang="en-US"/>
              <a:t>Do what makes sense by making it as fun and easy as possible</a:t>
            </a:r>
          </a:p>
          <a:p>
            <a:r>
              <a:rPr lang="en-US"/>
              <a:t>Create artificial deadlines where there are none</a:t>
            </a:r>
          </a:p>
          <a:p>
            <a:r>
              <a:rPr lang="en-US"/>
              <a:t>Develop momentum with timers, breaks, project planning, strategy</a:t>
            </a:r>
          </a:p>
        </p:txBody>
      </p:sp>
    </p:spTree>
    <p:extLst>
      <p:ext uri="{BB962C8B-B14F-4D97-AF65-F5344CB8AC3E}">
        <p14:creationId xmlns:p14="http://schemas.microsoft.com/office/powerpoint/2010/main" val="4066137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51D7A-D2E9-4CF1-BCB5-741B0A8C79E3}"/>
              </a:ext>
            </a:extLst>
          </p:cNvPr>
          <p:cNvSpPr>
            <a:spLocks noGrp="1"/>
          </p:cNvSpPr>
          <p:nvPr>
            <p:ph type="title"/>
          </p:nvPr>
        </p:nvSpPr>
        <p:spPr/>
        <p:txBody>
          <a:bodyPr>
            <a:normAutofit fontScale="90000"/>
          </a:bodyPr>
          <a:lstStyle/>
          <a:p>
            <a:r>
              <a:rPr lang="en-US" sz="2800"/>
              <a:t>Use the </a:t>
            </a:r>
            <a:r>
              <a:rPr lang="en-US" sz="2800">
                <a:solidFill>
                  <a:srgbClr val="7030A0"/>
                </a:solidFill>
              </a:rPr>
              <a:t>ADHD Flow</a:t>
            </a:r>
            <a:r>
              <a:rPr lang="en-US" sz="2800"/>
              <a:t>… </a:t>
            </a:r>
            <a:br>
              <a:rPr lang="en-US" sz="2800"/>
            </a:br>
            <a:r>
              <a:rPr lang="en-US" sz="2800"/>
              <a:t>sidestep the rules and go for it…but </a:t>
            </a:r>
            <a:r>
              <a:rPr lang="en-US" sz="2800">
                <a:solidFill>
                  <a:srgbClr val="FF0000"/>
                </a:solidFill>
              </a:rPr>
              <a:t>allow for back-tracking.</a:t>
            </a:r>
          </a:p>
        </p:txBody>
      </p:sp>
      <p:sp>
        <p:nvSpPr>
          <p:cNvPr id="3" name="Content Placeholder 2">
            <a:extLst>
              <a:ext uri="{FF2B5EF4-FFF2-40B4-BE49-F238E27FC236}">
                <a16:creationId xmlns:a16="http://schemas.microsoft.com/office/drawing/2014/main" id="{9DAD3979-E067-4A13-98CD-9D4541BFAF10}"/>
              </a:ext>
            </a:extLst>
          </p:cNvPr>
          <p:cNvSpPr>
            <a:spLocks noGrp="1"/>
          </p:cNvSpPr>
          <p:nvPr>
            <p:ph idx="1"/>
          </p:nvPr>
        </p:nvSpPr>
        <p:spPr/>
        <p:txBody>
          <a:bodyPr>
            <a:normAutofit fontScale="77500" lnSpcReduction="20000"/>
          </a:bodyPr>
          <a:lstStyle/>
          <a:p>
            <a:r>
              <a:rPr lang="en-US" dirty="0"/>
              <a:t>Sometimes it’s difficult to get started with a task because there are too many and it becomes overwhelming</a:t>
            </a:r>
            <a:r>
              <a:rPr lang="en-US" b="1" dirty="0"/>
              <a:t>. ADHD Flow </a:t>
            </a:r>
            <a:r>
              <a:rPr lang="en-US" b="1" dirty="0">
                <a:latin typeface="Arial Narrow" panose="020B0606020202030204" pitchFamily="34" charset="0"/>
              </a:rPr>
              <a:t>(This is a Rebecca term) </a:t>
            </a:r>
            <a:r>
              <a:rPr lang="en-US" dirty="0"/>
              <a:t>is letting your ADHD run wild for a little while. When you are doing a task and get distracted by another task, and then another task, let these natural transitions direct your efforts. After a period of time, perhaps an hour, </a:t>
            </a:r>
            <a:r>
              <a:rPr lang="en-US" u="sng" dirty="0"/>
              <a:t>be sure to reserve time to back track through all of the projects you began, and try to either tidy up or finish each one</a:t>
            </a:r>
            <a:r>
              <a:rPr lang="en-US" dirty="0"/>
              <a:t>. </a:t>
            </a:r>
          </a:p>
          <a:p>
            <a:r>
              <a:rPr lang="en-US" b="1" dirty="0"/>
              <a:t>Example</a:t>
            </a:r>
            <a:r>
              <a:rPr lang="en-US" dirty="0"/>
              <a:t>: You start  to vacuum the living room. You put away the Winter Boots by the door.  When you go to the closet with the boots, You notice the plants need watering. As you are watering plants, you see dishes in the sink that need to go in the dishwasher, and as you load the dishwasher you notice the </a:t>
            </a:r>
            <a:r>
              <a:rPr lang="en-US" dirty="0" err="1"/>
              <a:t>the</a:t>
            </a:r>
            <a:r>
              <a:rPr lang="en-US" dirty="0"/>
              <a:t> kitchen floor is dirty. As you mop the floor, you see the dog’s water bowl needs filling. After you fill the water bowl, start back tracking and finishing small details of each task that you may have missed. Did you close the closet? Did </a:t>
            </a:r>
            <a:r>
              <a:rPr lang="en-US" i="1" dirty="0"/>
              <a:t>all</a:t>
            </a:r>
            <a:r>
              <a:rPr lang="en-US" dirty="0"/>
              <a:t> the plants get watered? Did you </a:t>
            </a:r>
            <a:r>
              <a:rPr lang="en-US" i="1" dirty="0"/>
              <a:t>start</a:t>
            </a:r>
            <a:r>
              <a:rPr lang="en-US" dirty="0"/>
              <a:t> the dishwasher? Did you </a:t>
            </a:r>
            <a:r>
              <a:rPr lang="en-US" i="1" dirty="0"/>
              <a:t>put away </a:t>
            </a:r>
            <a:r>
              <a:rPr lang="en-US" dirty="0"/>
              <a:t>the mop? Finish each task! (</a:t>
            </a:r>
            <a:r>
              <a:rPr lang="en-US" dirty="0">
                <a:solidFill>
                  <a:srgbClr val="FF0000"/>
                </a:solidFill>
              </a:rPr>
              <a:t>be sure to set aside time to back track. </a:t>
            </a:r>
            <a:r>
              <a:rPr lang="en-US" i="1" dirty="0"/>
              <a:t>Otherwise </a:t>
            </a:r>
            <a:r>
              <a:rPr lang="en-US" dirty="0"/>
              <a:t>ADHD flow drives the people you live with a little nuts.)</a:t>
            </a:r>
          </a:p>
        </p:txBody>
      </p:sp>
    </p:spTree>
    <p:extLst>
      <p:ext uri="{BB962C8B-B14F-4D97-AF65-F5344CB8AC3E}">
        <p14:creationId xmlns:p14="http://schemas.microsoft.com/office/powerpoint/2010/main" val="3160083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16A82B-4290-46E7-BF7E-9119EFAF9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p:nvPr>
        </p:nvSpPr>
        <p:spPr>
          <a:xfrm>
            <a:off x="7658451" y="1148464"/>
            <a:ext cx="4016188" cy="2892612"/>
          </a:xfrm>
        </p:spPr>
        <p:txBody>
          <a:bodyPr>
            <a:normAutofit/>
          </a:bodyPr>
          <a:lstStyle/>
          <a:p>
            <a:r>
              <a:rPr lang="en-US" sz="4000"/>
              <a:t>Week 5 Emotion Regulation Strategies</a:t>
            </a:r>
          </a:p>
        </p:txBody>
      </p:sp>
      <p:pic>
        <p:nvPicPr>
          <p:cNvPr id="5" name="Picture 4">
            <a:extLst>
              <a:ext uri="{FF2B5EF4-FFF2-40B4-BE49-F238E27FC236}">
                <a16:creationId xmlns:a16="http://schemas.microsoft.com/office/drawing/2014/main" id="{A14BE809-7B91-73E9-050C-1FD935CCEAAC}"/>
              </a:ext>
            </a:extLst>
          </p:cNvPr>
          <p:cNvPicPr>
            <a:picLocks noChangeAspect="1"/>
          </p:cNvPicPr>
          <p:nvPr/>
        </p:nvPicPr>
        <p:blipFill rotWithShape="1">
          <a:blip r:embed="rId2"/>
          <a:srcRect l="11075" r="21717" b="-4"/>
          <a:stretch/>
        </p:blipFill>
        <p:spPr>
          <a:xfrm>
            <a:off x="20" y="-1"/>
            <a:ext cx="6915093" cy="6858001"/>
          </a:xfrm>
          <a:prstGeom prst="rect">
            <a:avLst/>
          </a:prstGeom>
        </p:spPr>
      </p:pic>
    </p:spTree>
    <p:extLst>
      <p:ext uri="{BB962C8B-B14F-4D97-AF65-F5344CB8AC3E}">
        <p14:creationId xmlns:p14="http://schemas.microsoft.com/office/powerpoint/2010/main" val="4179945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8" name="Rectangle 117">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969239DF-EAA4-47C3-B4E3-79C6BCB24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267"/>
            <a:ext cx="6095998"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62D331-1EDD-BDF3-55E0-26D661FD74F4}"/>
              </a:ext>
            </a:extLst>
          </p:cNvPr>
          <p:cNvSpPr>
            <a:spLocks noGrp="1"/>
          </p:cNvSpPr>
          <p:nvPr>
            <p:ph type="title"/>
          </p:nvPr>
        </p:nvSpPr>
        <p:spPr>
          <a:xfrm>
            <a:off x="6738902" y="304800"/>
            <a:ext cx="4738865" cy="1354767"/>
          </a:xfrm>
        </p:spPr>
        <p:txBody>
          <a:bodyPr vert="horz" lIns="91440" tIns="45720" rIns="91440" bIns="45720" rtlCol="0" anchor="ctr">
            <a:normAutofit/>
          </a:bodyPr>
          <a:lstStyle/>
          <a:p>
            <a:pPr algn="ctr"/>
            <a:r>
              <a:rPr lang="en-US" kern="1200">
                <a:solidFill>
                  <a:schemeClr val="tx2"/>
                </a:solidFill>
                <a:latin typeface="+mj-lt"/>
                <a:ea typeface="+mj-ea"/>
                <a:cs typeface="+mj-cs"/>
              </a:rPr>
              <a:t> Emotional Regulation</a:t>
            </a:r>
          </a:p>
        </p:txBody>
      </p:sp>
      <p:pic>
        <p:nvPicPr>
          <p:cNvPr id="5" name="Content Placeholder 4" descr="Woman meditating outdoors">
            <a:extLst>
              <a:ext uri="{FF2B5EF4-FFF2-40B4-BE49-F238E27FC236}">
                <a16:creationId xmlns:a16="http://schemas.microsoft.com/office/drawing/2014/main" id="{74872324-408B-19AF-0295-F4CF5700B6B1}"/>
              </a:ext>
            </a:extLst>
          </p:cNvPr>
          <p:cNvPicPr>
            <a:picLocks noGrp="1" noChangeAspect="1"/>
          </p:cNvPicPr>
          <p:nvPr>
            <p:ph idx="1"/>
          </p:nvPr>
        </p:nvPicPr>
        <p:blipFill rotWithShape="1">
          <a:blip r:embed="rId2">
            <a:alphaModFix/>
          </a:blip>
          <a:srcRect l="26850" r="12669" b="3"/>
          <a:stretch/>
        </p:blipFill>
        <p:spPr>
          <a:xfrm>
            <a:off x="1426677" y="1648387"/>
            <a:ext cx="3327183" cy="3671953"/>
          </a:xfrm>
          <a:prstGeom prst="rect">
            <a:avLst/>
          </a:prstGeom>
        </p:spPr>
      </p:pic>
      <p:sp>
        <p:nvSpPr>
          <p:cNvPr id="4" name="TextBox 3">
            <a:extLst>
              <a:ext uri="{FF2B5EF4-FFF2-40B4-BE49-F238E27FC236}">
                <a16:creationId xmlns:a16="http://schemas.microsoft.com/office/drawing/2014/main" id="{DD057977-40B4-4F8B-FF42-81EF8BE5C9E8}"/>
              </a:ext>
            </a:extLst>
          </p:cNvPr>
          <p:cNvSpPr txBox="1"/>
          <p:nvPr/>
        </p:nvSpPr>
        <p:spPr>
          <a:xfrm>
            <a:off x="6453810" y="1775791"/>
            <a:ext cx="5565912" cy="492057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140000"/>
              </a:lnSpc>
              <a:spcAft>
                <a:spcPts val="600"/>
              </a:spcAft>
              <a:buClr>
                <a:schemeClr val="bg2">
                  <a:lumMod val="75000"/>
                </a:schemeClr>
              </a:buClr>
            </a:pPr>
            <a:r>
              <a:rPr lang="en-US" sz="1100" b="1" i="0">
                <a:solidFill>
                  <a:schemeClr val="tx2"/>
                </a:solidFill>
              </a:rPr>
              <a:t>Get to know your emotions</a:t>
            </a:r>
            <a:r>
              <a:rPr lang="en-US" sz="1100" b="0" i="0">
                <a:solidFill>
                  <a:schemeClr val="tx2"/>
                </a:solidFill>
              </a:rPr>
              <a:t>. Become comfortable identifying different feeling states.  </a:t>
            </a:r>
          </a:p>
          <a:p>
            <a:pPr>
              <a:lnSpc>
                <a:spcPct val="140000"/>
              </a:lnSpc>
              <a:spcAft>
                <a:spcPts val="600"/>
              </a:spcAft>
              <a:buClr>
                <a:schemeClr val="bg2">
                  <a:lumMod val="75000"/>
                </a:schemeClr>
              </a:buClr>
            </a:pPr>
            <a:r>
              <a:rPr lang="en-US" sz="1100" b="0" i="0">
                <a:solidFill>
                  <a:schemeClr val="tx2"/>
                </a:solidFill>
              </a:rPr>
              <a:t>-</a:t>
            </a:r>
            <a:r>
              <a:rPr lang="en-US" sz="1100" b="1" i="0">
                <a:solidFill>
                  <a:schemeClr val="tx2"/>
                </a:solidFill>
              </a:rPr>
              <a:t>Identify which emotions are toughest for you.</a:t>
            </a:r>
            <a:r>
              <a:rPr lang="en-US" sz="1100" b="0" i="0">
                <a:solidFill>
                  <a:schemeClr val="tx2"/>
                </a:solidFill>
              </a:rPr>
              <a:t> Some examples: Rage, Fear, Shame, Embarrassment, Confusion can often be challenging for many people. What are the times you tend to get wrapped up in emotion? </a:t>
            </a:r>
          </a:p>
          <a:p>
            <a:pPr>
              <a:lnSpc>
                <a:spcPct val="140000"/>
              </a:lnSpc>
              <a:spcAft>
                <a:spcPts val="600"/>
              </a:spcAft>
              <a:buClr>
                <a:schemeClr val="bg2">
                  <a:lumMod val="75000"/>
                </a:schemeClr>
              </a:buClr>
            </a:pPr>
            <a:r>
              <a:rPr lang="en-US" sz="1100" b="0" i="0">
                <a:solidFill>
                  <a:schemeClr val="tx2"/>
                </a:solidFill>
              </a:rPr>
              <a:t>-Everyone has an Emotional Mind and Logical Mind. Try to think about having both minds active in a difficult situation. When they are combined, (when you use feelings and logic together) they are called </a:t>
            </a:r>
            <a:r>
              <a:rPr lang="en-US" sz="1100" b="1" i="0">
                <a:solidFill>
                  <a:schemeClr val="tx2"/>
                </a:solidFill>
              </a:rPr>
              <a:t>“Wise Mind.”</a:t>
            </a:r>
            <a:r>
              <a:rPr lang="en-US" sz="1100">
                <a:solidFill>
                  <a:schemeClr val="tx2"/>
                </a:solidFill>
              </a:rPr>
              <a:t> (DBT concept)</a:t>
            </a:r>
          </a:p>
          <a:p>
            <a:pPr>
              <a:lnSpc>
                <a:spcPct val="140000"/>
              </a:lnSpc>
              <a:spcAft>
                <a:spcPts val="600"/>
              </a:spcAft>
              <a:buClr>
                <a:schemeClr val="bg2">
                  <a:lumMod val="75000"/>
                </a:schemeClr>
              </a:buClr>
            </a:pPr>
            <a:r>
              <a:rPr lang="en-US" sz="1100">
                <a:solidFill>
                  <a:schemeClr val="tx2"/>
                </a:solidFill>
              </a:rPr>
              <a:t>-Using </a:t>
            </a:r>
            <a:r>
              <a:rPr lang="en-US" sz="1100" b="1">
                <a:solidFill>
                  <a:schemeClr val="tx2"/>
                </a:solidFill>
              </a:rPr>
              <a:t>reflective practices </a:t>
            </a:r>
            <a:r>
              <a:rPr lang="en-US" sz="1100">
                <a:solidFill>
                  <a:schemeClr val="tx2"/>
                </a:solidFill>
              </a:rPr>
              <a:t>(yoga, guided meditation </a:t>
            </a:r>
            <a:r>
              <a:rPr lang="en-US" sz="1100" err="1">
                <a:solidFill>
                  <a:schemeClr val="tx2"/>
                </a:solidFill>
              </a:rPr>
              <a:t>etc</a:t>
            </a:r>
            <a:r>
              <a:rPr lang="en-US" sz="1100">
                <a:solidFill>
                  <a:schemeClr val="tx2"/>
                </a:solidFill>
              </a:rPr>
              <a:t>) which may help you improve your emotional baseline and ability to calm and present</a:t>
            </a:r>
          </a:p>
          <a:p>
            <a:pPr>
              <a:lnSpc>
                <a:spcPct val="140000"/>
              </a:lnSpc>
              <a:spcAft>
                <a:spcPts val="600"/>
              </a:spcAft>
              <a:buClr>
                <a:schemeClr val="bg2">
                  <a:lumMod val="75000"/>
                </a:schemeClr>
              </a:buClr>
            </a:pPr>
            <a:r>
              <a:rPr lang="en-US" sz="1100">
                <a:solidFill>
                  <a:schemeClr val="tx2"/>
                </a:solidFill>
              </a:rPr>
              <a:t>-Tell yourself </a:t>
            </a:r>
            <a:r>
              <a:rPr lang="en-US" sz="1100" b="1">
                <a:solidFill>
                  <a:schemeClr val="tx2"/>
                </a:solidFill>
              </a:rPr>
              <a:t>you can tolerate criticism, challenges, and negative feedback</a:t>
            </a:r>
            <a:r>
              <a:rPr lang="en-US" sz="1100">
                <a:solidFill>
                  <a:schemeClr val="tx2"/>
                </a:solidFill>
              </a:rPr>
              <a:t>. Learn to hear feedback. --Learn to take 3 deep breaths before responding if feeling triggered.</a:t>
            </a:r>
          </a:p>
          <a:p>
            <a:pPr>
              <a:lnSpc>
                <a:spcPct val="140000"/>
              </a:lnSpc>
              <a:spcAft>
                <a:spcPts val="600"/>
              </a:spcAft>
              <a:buClr>
                <a:schemeClr val="bg2">
                  <a:lumMod val="75000"/>
                </a:schemeClr>
              </a:buClr>
            </a:pPr>
            <a:r>
              <a:rPr lang="en-US" sz="1100">
                <a:solidFill>
                  <a:schemeClr val="tx2"/>
                </a:solidFill>
              </a:rPr>
              <a:t>-Sometimes we spend more energy avoiding an emotion than figuring out how to handle an emotion</a:t>
            </a:r>
            <a:r>
              <a:rPr lang="en-US" sz="1100" b="1">
                <a:solidFill>
                  <a:schemeClr val="tx2"/>
                </a:solidFill>
              </a:rPr>
              <a:t>. Journaling </a:t>
            </a:r>
            <a:r>
              <a:rPr lang="en-US" sz="1100">
                <a:solidFill>
                  <a:schemeClr val="tx2"/>
                </a:solidFill>
              </a:rPr>
              <a:t>can help you understand your feelings more and then help you strategize ways to cope with the feelings. </a:t>
            </a:r>
          </a:p>
          <a:p>
            <a:pPr>
              <a:lnSpc>
                <a:spcPct val="140000"/>
              </a:lnSpc>
              <a:spcAft>
                <a:spcPts val="600"/>
              </a:spcAft>
              <a:buClr>
                <a:schemeClr val="bg2">
                  <a:lumMod val="75000"/>
                </a:schemeClr>
              </a:buClr>
            </a:pPr>
            <a:r>
              <a:rPr lang="en-US" sz="1100">
                <a:solidFill>
                  <a:schemeClr val="tx2"/>
                </a:solidFill>
              </a:rPr>
              <a:t>-</a:t>
            </a:r>
            <a:r>
              <a:rPr lang="en-US" sz="1100" b="1">
                <a:solidFill>
                  <a:schemeClr val="tx2"/>
                </a:solidFill>
              </a:rPr>
              <a:t>Under anger is often fear or sadness</a:t>
            </a:r>
            <a:r>
              <a:rPr lang="en-US" sz="1100">
                <a:solidFill>
                  <a:schemeClr val="tx2"/>
                </a:solidFill>
              </a:rPr>
              <a:t>. Can you connect to those feelings instead?</a:t>
            </a:r>
          </a:p>
        </p:txBody>
      </p:sp>
    </p:spTree>
    <p:extLst>
      <p:ext uri="{BB962C8B-B14F-4D97-AF65-F5344CB8AC3E}">
        <p14:creationId xmlns:p14="http://schemas.microsoft.com/office/powerpoint/2010/main" val="2997828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8CF090-52AE-F266-6767-5C35F244E34E}"/>
              </a:ext>
            </a:extLst>
          </p:cNvPr>
          <p:cNvPicPr>
            <a:picLocks noChangeAspect="1"/>
          </p:cNvPicPr>
          <p:nvPr/>
        </p:nvPicPr>
        <p:blipFill>
          <a:blip r:embed="rId3"/>
          <a:stretch>
            <a:fillRect/>
          </a:stretch>
        </p:blipFill>
        <p:spPr>
          <a:xfrm>
            <a:off x="2733575" y="0"/>
            <a:ext cx="6343047" cy="6858000"/>
          </a:xfrm>
          <a:prstGeom prst="rect">
            <a:avLst/>
          </a:prstGeom>
        </p:spPr>
      </p:pic>
    </p:spTree>
    <p:extLst>
      <p:ext uri="{BB962C8B-B14F-4D97-AF65-F5344CB8AC3E}">
        <p14:creationId xmlns:p14="http://schemas.microsoft.com/office/powerpoint/2010/main" val="3623959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1F94-4232-4F48-B0BE-68D64728ADF9}"/>
              </a:ext>
            </a:extLst>
          </p:cNvPr>
          <p:cNvSpPr>
            <a:spLocks noGrp="1"/>
          </p:cNvSpPr>
          <p:nvPr>
            <p:ph type="title"/>
          </p:nvPr>
        </p:nvSpPr>
        <p:spPr/>
        <p:txBody>
          <a:bodyPr/>
          <a:lstStyle/>
          <a:p>
            <a:r>
              <a:rPr lang="en-US" dirty="0"/>
              <a:t>Remember TIPP When Distressed</a:t>
            </a:r>
          </a:p>
        </p:txBody>
      </p:sp>
      <p:sp>
        <p:nvSpPr>
          <p:cNvPr id="3" name="Content Placeholder 2">
            <a:extLst>
              <a:ext uri="{FF2B5EF4-FFF2-40B4-BE49-F238E27FC236}">
                <a16:creationId xmlns:a16="http://schemas.microsoft.com/office/drawing/2014/main" id="{4A318D1F-D4CC-2AC3-822A-C811EA7B6546}"/>
              </a:ext>
            </a:extLst>
          </p:cNvPr>
          <p:cNvSpPr>
            <a:spLocks noGrp="1"/>
          </p:cNvSpPr>
          <p:nvPr>
            <p:ph sz="half" idx="1"/>
          </p:nvPr>
        </p:nvSpPr>
        <p:spPr/>
        <p:txBody>
          <a:bodyPr>
            <a:normAutofit/>
          </a:bodyPr>
          <a:lstStyle/>
          <a:p>
            <a:r>
              <a:rPr lang="en-US" sz="1800" b="1" dirty="0"/>
              <a:t>T  Temperature</a:t>
            </a:r>
          </a:p>
          <a:p>
            <a:r>
              <a:rPr lang="en-US" sz="1800" b="1" dirty="0"/>
              <a:t>I  Intense Exercise</a:t>
            </a:r>
          </a:p>
          <a:p>
            <a:r>
              <a:rPr lang="en-US" sz="1800" b="1" dirty="0"/>
              <a:t>P Paced Breathing/ </a:t>
            </a:r>
            <a:r>
              <a:rPr lang="en-US" sz="1800" b="1" dirty="0" err="1"/>
              <a:t>ie</a:t>
            </a:r>
            <a:r>
              <a:rPr lang="en-US" sz="1800" b="1" dirty="0"/>
              <a:t> Box breathing</a:t>
            </a:r>
          </a:p>
          <a:p>
            <a:r>
              <a:rPr lang="en-US" sz="1800" b="1" dirty="0"/>
              <a:t>P  Progressive Muscle Relaxation</a:t>
            </a:r>
          </a:p>
        </p:txBody>
      </p:sp>
      <p:sp>
        <p:nvSpPr>
          <p:cNvPr id="4" name="Content Placeholder 3">
            <a:extLst>
              <a:ext uri="{FF2B5EF4-FFF2-40B4-BE49-F238E27FC236}">
                <a16:creationId xmlns:a16="http://schemas.microsoft.com/office/drawing/2014/main" id="{5B4D5B26-5036-82AF-864A-FE999263250F}"/>
              </a:ext>
            </a:extLst>
          </p:cNvPr>
          <p:cNvSpPr>
            <a:spLocks noGrp="1"/>
          </p:cNvSpPr>
          <p:nvPr>
            <p:ph sz="half" idx="2"/>
          </p:nvPr>
        </p:nvSpPr>
        <p:spPr/>
        <p:txBody>
          <a:bodyPr/>
          <a:lstStyle/>
          <a:p>
            <a:pPr marL="0" indent="0">
              <a:buNone/>
            </a:pPr>
            <a:r>
              <a:rPr lang="en-US" dirty="0"/>
              <a:t>Reduce Intense Emotions Quickly so that you can proceed effectively. </a:t>
            </a:r>
          </a:p>
          <a:p>
            <a:r>
              <a:rPr lang="en-US" sz="1200" dirty="0"/>
              <a:t>Cold Water will activate parasympathetic nervous system, slows heart rate. Dip face into bowl of ice water.  Intense exercise is a release for extra energy that can come with feeling upset. After you stop the heart rate goes down. Paced Breathing moves our breath deeply into our lungs. Slowing breath  will slow your heart rate and emotion intensity.  Progressive Muscle Relaxation can deeply relax the mind and body by tensing and relaxing muscle groups. When finished with any of these you will feel more relaxed and more able to be effective in a difficult  times. </a:t>
            </a:r>
          </a:p>
        </p:txBody>
      </p:sp>
    </p:spTree>
    <p:extLst>
      <p:ext uri="{BB962C8B-B14F-4D97-AF65-F5344CB8AC3E}">
        <p14:creationId xmlns:p14="http://schemas.microsoft.com/office/powerpoint/2010/main" val="3394236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2037AE-0566-6AD1-879A-860730D02C31}"/>
              </a:ext>
            </a:extLst>
          </p:cNvPr>
          <p:cNvPicPr>
            <a:picLocks noChangeAspect="1"/>
          </p:cNvPicPr>
          <p:nvPr/>
        </p:nvPicPr>
        <p:blipFill>
          <a:blip r:embed="rId3"/>
          <a:stretch>
            <a:fillRect/>
          </a:stretch>
        </p:blipFill>
        <p:spPr>
          <a:xfrm>
            <a:off x="2723949" y="0"/>
            <a:ext cx="6217920" cy="6858000"/>
          </a:xfrm>
          <a:prstGeom prst="rect">
            <a:avLst/>
          </a:prstGeom>
        </p:spPr>
      </p:pic>
    </p:spTree>
    <p:extLst>
      <p:ext uri="{BB962C8B-B14F-4D97-AF65-F5344CB8AC3E}">
        <p14:creationId xmlns:p14="http://schemas.microsoft.com/office/powerpoint/2010/main" val="2816859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939DB6-C135-FF9C-D1F7-6D797FBD2C6C}"/>
              </a:ext>
            </a:extLst>
          </p:cNvPr>
          <p:cNvPicPr>
            <a:picLocks noChangeAspect="1"/>
          </p:cNvPicPr>
          <p:nvPr/>
        </p:nvPicPr>
        <p:blipFill>
          <a:blip r:embed="rId3"/>
          <a:stretch>
            <a:fillRect/>
          </a:stretch>
        </p:blipFill>
        <p:spPr>
          <a:xfrm>
            <a:off x="1558335" y="0"/>
            <a:ext cx="9075330" cy="6858000"/>
          </a:xfrm>
          <a:prstGeom prst="rect">
            <a:avLst/>
          </a:prstGeom>
        </p:spPr>
      </p:pic>
    </p:spTree>
    <p:extLst>
      <p:ext uri="{BB962C8B-B14F-4D97-AF65-F5344CB8AC3E}">
        <p14:creationId xmlns:p14="http://schemas.microsoft.com/office/powerpoint/2010/main" val="152505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and holding tomatoes">
            <a:extLst>
              <a:ext uri="{FF2B5EF4-FFF2-40B4-BE49-F238E27FC236}">
                <a16:creationId xmlns:a16="http://schemas.microsoft.com/office/drawing/2014/main" id="{76BC692F-63B8-7E96-E1AA-C69B91E7EAC2}"/>
              </a:ext>
            </a:extLst>
          </p:cNvPr>
          <p:cNvPicPr>
            <a:picLocks noChangeAspect="1"/>
          </p:cNvPicPr>
          <p:nvPr/>
        </p:nvPicPr>
        <p:blipFill rotWithShape="1">
          <a:blip r:embed="rId2">
            <a:alphaModFix amt="60000"/>
          </a:blip>
          <a:srcRect l="24327" r="24266" b="-1"/>
          <a:stretch/>
        </p:blipFill>
        <p:spPr>
          <a:xfrm>
            <a:off x="-1" y="1"/>
            <a:ext cx="5295331" cy="6875834"/>
          </a:xfrm>
          <a:prstGeom prst="rect">
            <a:avLst/>
          </a:prstGeom>
        </p:spPr>
      </p:pic>
      <p:sp>
        <p:nvSpPr>
          <p:cNvPr id="2" name="Title"/>
          <p:cNvSpPr>
            <a:spLocks noGrp="1"/>
          </p:cNvSpPr>
          <p:nvPr>
            <p:ph type="ctrTitle"/>
          </p:nvPr>
        </p:nvSpPr>
        <p:spPr>
          <a:xfrm>
            <a:off x="591674" y="1395699"/>
            <a:ext cx="4223965" cy="4111831"/>
          </a:xfrm>
        </p:spPr>
        <p:txBody>
          <a:bodyPr>
            <a:normAutofit/>
          </a:bodyPr>
          <a:lstStyle/>
          <a:p>
            <a:pPr algn="ctr"/>
            <a:r>
              <a:rPr lang="en-US">
                <a:solidFill>
                  <a:srgbClr val="FFFFFF"/>
                </a:solidFill>
              </a:rPr>
              <a:t>Focus and Concentration</a:t>
            </a:r>
            <a:endParaRPr>
              <a:solidFill>
                <a:srgbClr val="FFFFFF"/>
              </a:solidFill>
            </a:endParaRPr>
          </a:p>
        </p:txBody>
      </p:sp>
      <p:sp>
        <p:nvSpPr>
          <p:cNvPr id="3" name="Content Placeholder"/>
          <p:cNvSpPr>
            <a:spLocks noGrp="1"/>
          </p:cNvSpPr>
          <p:nvPr>
            <p:ph idx="1"/>
          </p:nvPr>
        </p:nvSpPr>
        <p:spPr>
          <a:xfrm>
            <a:off x="6096000" y="876300"/>
            <a:ext cx="5219700" cy="5105400"/>
          </a:xfrm>
        </p:spPr>
        <p:txBody>
          <a:bodyPr vert="horz" lIns="91440" tIns="45720" rIns="91440" bIns="45720" rtlCol="0">
            <a:normAutofit fontScale="92500" lnSpcReduction="20000"/>
          </a:bodyPr>
          <a:lstStyle/>
          <a:p>
            <a:pPr lvl="0">
              <a:lnSpc>
                <a:spcPct val="140000"/>
              </a:lnSpc>
            </a:pPr>
            <a:r>
              <a:rPr lang="en-US" sz="1700" b="1" err="1"/>
              <a:t>Pomodoros</a:t>
            </a:r>
            <a:r>
              <a:rPr lang="en-US" sz="1700"/>
              <a:t> Always “small tomatoes” (25 min limit for focusing on a task) then a 5 min break.</a:t>
            </a:r>
          </a:p>
          <a:p>
            <a:pPr>
              <a:lnSpc>
                <a:spcPct val="140000"/>
              </a:lnSpc>
            </a:pPr>
            <a:r>
              <a:rPr lang="en-US" sz="1700" b="1"/>
              <a:t>Dopamine</a:t>
            </a:r>
            <a:r>
              <a:rPr lang="en-US" sz="1700"/>
              <a:t>- Stimulants release Dopamine but so does music on headphones (no lyrics) and exercise!</a:t>
            </a:r>
          </a:p>
          <a:p>
            <a:pPr lvl="0">
              <a:lnSpc>
                <a:spcPct val="140000"/>
              </a:lnSpc>
            </a:pPr>
            <a:r>
              <a:rPr lang="en-US" sz="1700" b="1"/>
              <a:t>Physical activity </a:t>
            </a:r>
            <a:r>
              <a:rPr lang="en-US" sz="1700"/>
              <a:t>before sitting down to do a Pomodoro</a:t>
            </a:r>
          </a:p>
          <a:p>
            <a:pPr lvl="0">
              <a:lnSpc>
                <a:spcPct val="140000"/>
              </a:lnSpc>
            </a:pPr>
            <a:r>
              <a:rPr lang="en-US" sz="1700" b="1"/>
              <a:t>Novelty </a:t>
            </a:r>
            <a:r>
              <a:rPr lang="en-US" sz="1700"/>
              <a:t>is important</a:t>
            </a:r>
          </a:p>
          <a:p>
            <a:pPr lvl="0">
              <a:lnSpc>
                <a:spcPct val="140000"/>
              </a:lnSpc>
            </a:pPr>
            <a:r>
              <a:rPr lang="en-US" sz="1700" b="1"/>
              <a:t>Eliminate Distractions </a:t>
            </a:r>
            <a:r>
              <a:rPr lang="en-US" sz="1700"/>
              <a:t>in your environment and on your computer. </a:t>
            </a:r>
          </a:p>
          <a:p>
            <a:pPr lvl="0">
              <a:lnSpc>
                <a:spcPct val="140000"/>
              </a:lnSpc>
            </a:pPr>
            <a:r>
              <a:rPr lang="en-US" sz="1700" b="1"/>
              <a:t>Use a Distraction Log</a:t>
            </a:r>
            <a:r>
              <a:rPr lang="en-US" sz="1700"/>
              <a:t>, which then becomes your To-Do List. Anything that distracts you goes on the log. You attend to that log after your task is done.</a:t>
            </a:r>
          </a:p>
          <a:p>
            <a:pPr lvl="0">
              <a:lnSpc>
                <a:spcPct val="140000"/>
              </a:lnSpc>
            </a:pPr>
            <a:r>
              <a:rPr lang="en-US" sz="1700"/>
              <a:t>Truly Understand and </a:t>
            </a:r>
            <a:r>
              <a:rPr lang="en-US" sz="1700" b="1"/>
              <a:t>Define the Task </a:t>
            </a:r>
            <a:r>
              <a:rPr lang="en-US" sz="1700"/>
              <a:t>and </a:t>
            </a:r>
            <a:r>
              <a:rPr lang="en-US" sz="1700" b="1"/>
              <a:t>Create a Narrative </a:t>
            </a:r>
            <a:r>
              <a:rPr lang="en-US" sz="1700"/>
              <a:t>of how it will get done</a:t>
            </a:r>
          </a:p>
        </p:txBody>
      </p:sp>
    </p:spTree>
    <p:extLst>
      <p:ext uri="{BB962C8B-B14F-4D97-AF65-F5344CB8AC3E}">
        <p14:creationId xmlns:p14="http://schemas.microsoft.com/office/powerpoint/2010/main" val="693255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7768-7BD7-2B85-DEF1-19402CF0072B}"/>
              </a:ext>
            </a:extLst>
          </p:cNvPr>
          <p:cNvSpPr>
            <a:spLocks noGrp="1"/>
          </p:cNvSpPr>
          <p:nvPr>
            <p:ph type="title"/>
          </p:nvPr>
        </p:nvSpPr>
        <p:spPr/>
        <p:txBody>
          <a:bodyPr/>
          <a:lstStyle/>
          <a:p>
            <a:r>
              <a:rPr lang="en-US" dirty="0"/>
              <a:t>Practice Radical Acceptance</a:t>
            </a:r>
          </a:p>
        </p:txBody>
      </p:sp>
      <p:sp>
        <p:nvSpPr>
          <p:cNvPr id="3" name="Content Placeholder 2">
            <a:extLst>
              <a:ext uri="{FF2B5EF4-FFF2-40B4-BE49-F238E27FC236}">
                <a16:creationId xmlns:a16="http://schemas.microsoft.com/office/drawing/2014/main" id="{C8F2C83F-A8B9-3EDD-280C-3174435C606C}"/>
              </a:ext>
            </a:extLst>
          </p:cNvPr>
          <p:cNvSpPr>
            <a:spLocks noGrp="1"/>
          </p:cNvSpPr>
          <p:nvPr>
            <p:ph idx="1"/>
          </p:nvPr>
        </p:nvSpPr>
        <p:spPr/>
        <p:txBody>
          <a:bodyPr>
            <a:normAutofit fontScale="92500"/>
          </a:bodyPr>
          <a:lstStyle/>
          <a:p>
            <a:r>
              <a:rPr lang="en-US" dirty="0"/>
              <a:t>This is the concept that when bad things happen to us we can choose to accept reality because in doing so we can inoculate ourselves to suffering. We accept actively with radical acceptance. It doesn’t mean giving up or resignation. Radical acceptance means recognizing that we have the feelings we have, and we must also face and deal with the cards we were dealt. When we don’t run away from reality we can be more effective and more able to manage stressors well. A benefit of radical acceptance is that within accepting what is, we can look for the things we can do, and let go of that which we cannot control. Notice, Allow in, and let be. </a:t>
            </a:r>
          </a:p>
          <a:p>
            <a:r>
              <a:rPr lang="en-US" dirty="0"/>
              <a:t>By shutting out reality and fighting it, we suffer. Accepting brings peace. </a:t>
            </a:r>
          </a:p>
        </p:txBody>
      </p:sp>
    </p:spTree>
    <p:extLst>
      <p:ext uri="{BB962C8B-B14F-4D97-AF65-F5344CB8AC3E}">
        <p14:creationId xmlns:p14="http://schemas.microsoft.com/office/powerpoint/2010/main" val="3374465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7"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2"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3"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75" name="Rectangle 74">
            <a:extLst>
              <a:ext uri="{FF2B5EF4-FFF2-40B4-BE49-F238E27FC236}">
                <a16:creationId xmlns:a16="http://schemas.microsoft.com/office/drawing/2014/main" id="{9FF4A234-29BA-4B70-BFC0-64FBB64F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C3107ADD-4B4E-4D37-98F9-BD1A57694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5C1F4D8-9670-4B56-BD70-732561AD0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74388"/>
            <a:ext cx="8253733" cy="5093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p:nvPr>
        </p:nvSpPr>
        <p:spPr>
          <a:xfrm>
            <a:off x="1048362" y="1265380"/>
            <a:ext cx="5766418" cy="1236845"/>
          </a:xfrm>
        </p:spPr>
        <p:txBody>
          <a:bodyPr vert="horz" lIns="91440" tIns="45720" rIns="91440" bIns="45720" rtlCol="0" anchor="ctr">
            <a:normAutofit fontScale="90000"/>
          </a:bodyPr>
          <a:lstStyle/>
          <a:p>
            <a:pPr algn="l">
              <a:lnSpc>
                <a:spcPct val="90000"/>
              </a:lnSpc>
            </a:pPr>
            <a:r>
              <a:rPr lang="en-US" sz="4000" kern="1200">
                <a:latin typeface="+mj-lt"/>
                <a:ea typeface="+mj-ea"/>
                <a:cs typeface="+mj-cs"/>
              </a:rPr>
              <a:t>Week 6</a:t>
            </a:r>
            <a:r>
              <a:rPr lang="en-US" sz="4000"/>
              <a:t> Mental </a:t>
            </a:r>
            <a:r>
              <a:rPr lang="en-US" sz="4000" kern="1200">
                <a:latin typeface="+mj-lt"/>
                <a:ea typeface="+mj-ea"/>
                <a:cs typeface="+mj-cs"/>
              </a:rPr>
              <a:t>Flexibility</a:t>
            </a:r>
            <a:r>
              <a:rPr lang="en-US" sz="4000"/>
              <a:t> Strategies</a:t>
            </a:r>
            <a:endParaRPr lang="en-US" sz="4000" kern="1200">
              <a:latin typeface="+mj-lt"/>
              <a:ea typeface="+mj-ea"/>
              <a:cs typeface="+mj-cs"/>
            </a:endParaRPr>
          </a:p>
        </p:txBody>
      </p:sp>
      <p:sp>
        <p:nvSpPr>
          <p:cNvPr id="3" name="TextBox 2">
            <a:extLst>
              <a:ext uri="{FF2B5EF4-FFF2-40B4-BE49-F238E27FC236}">
                <a16:creationId xmlns:a16="http://schemas.microsoft.com/office/drawing/2014/main" id="{0E6E70A7-C9B9-24E7-1C0F-6D308F865F43}"/>
              </a:ext>
            </a:extLst>
          </p:cNvPr>
          <p:cNvSpPr txBox="1"/>
          <p:nvPr/>
        </p:nvSpPr>
        <p:spPr>
          <a:xfrm>
            <a:off x="1048361" y="2733088"/>
            <a:ext cx="5766419" cy="272649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150000"/>
              </a:lnSpc>
              <a:spcAft>
                <a:spcPts val="600"/>
              </a:spcAft>
              <a:buClr>
                <a:schemeClr val="bg2">
                  <a:lumMod val="75000"/>
                </a:schemeClr>
              </a:buClr>
            </a:pPr>
            <a:r>
              <a:rPr lang="en-US" b="1" i="0">
                <a:solidFill>
                  <a:schemeClr val="tx2"/>
                </a:solidFill>
              </a:rPr>
              <a:t>State the color of each word below. </a:t>
            </a:r>
          </a:p>
          <a:p>
            <a:pPr>
              <a:lnSpc>
                <a:spcPct val="150000"/>
              </a:lnSpc>
              <a:spcAft>
                <a:spcPts val="600"/>
              </a:spcAft>
              <a:buClr>
                <a:schemeClr val="bg2">
                  <a:lumMod val="75000"/>
                </a:schemeClr>
              </a:buClr>
            </a:pPr>
            <a:endParaRPr lang="en-US" b="1" i="0">
              <a:solidFill>
                <a:schemeClr val="tx2"/>
              </a:solidFill>
            </a:endParaRPr>
          </a:p>
          <a:p>
            <a:pPr>
              <a:lnSpc>
                <a:spcPct val="150000"/>
              </a:lnSpc>
              <a:spcAft>
                <a:spcPts val="600"/>
              </a:spcAft>
              <a:buClr>
                <a:schemeClr val="bg2">
                  <a:lumMod val="75000"/>
                </a:schemeClr>
              </a:buClr>
            </a:pPr>
            <a:r>
              <a:rPr lang="en-US" b="1" i="0">
                <a:solidFill>
                  <a:schemeClr val="accent4"/>
                </a:solidFill>
              </a:rPr>
              <a:t>Blue</a:t>
            </a:r>
            <a:r>
              <a:rPr lang="en-US" b="1" i="0">
                <a:solidFill>
                  <a:schemeClr val="tx2"/>
                </a:solidFill>
              </a:rPr>
              <a:t>, Red, </a:t>
            </a:r>
            <a:r>
              <a:rPr lang="en-US" b="1" i="0">
                <a:solidFill>
                  <a:schemeClr val="accent3"/>
                </a:solidFill>
              </a:rPr>
              <a:t>Yellow</a:t>
            </a:r>
            <a:r>
              <a:rPr lang="en-US" b="1" i="0">
                <a:solidFill>
                  <a:schemeClr val="tx2"/>
                </a:solidFill>
              </a:rPr>
              <a:t>, </a:t>
            </a:r>
            <a:r>
              <a:rPr lang="en-US" b="1" i="0">
                <a:solidFill>
                  <a:srgbClr val="00B050"/>
                </a:solidFill>
              </a:rPr>
              <a:t>Green,</a:t>
            </a:r>
            <a:r>
              <a:rPr lang="en-US" b="1" i="0">
                <a:solidFill>
                  <a:schemeClr val="tx2"/>
                </a:solidFill>
              </a:rPr>
              <a:t> </a:t>
            </a:r>
            <a:r>
              <a:rPr lang="en-US" b="1" i="0">
                <a:solidFill>
                  <a:srgbClr val="00B0F0"/>
                </a:solidFill>
              </a:rPr>
              <a:t>Purple</a:t>
            </a:r>
            <a:r>
              <a:rPr lang="en-US" b="1" i="0">
                <a:solidFill>
                  <a:schemeClr val="tx2"/>
                </a:solidFill>
              </a:rPr>
              <a:t>, </a:t>
            </a:r>
            <a:r>
              <a:rPr lang="en-US" b="1" i="0">
                <a:solidFill>
                  <a:srgbClr val="7030A0"/>
                </a:solidFill>
              </a:rPr>
              <a:t>Orange</a:t>
            </a:r>
            <a:r>
              <a:rPr lang="en-US" b="1" i="0">
                <a:solidFill>
                  <a:schemeClr val="tx2"/>
                </a:solidFill>
              </a:rPr>
              <a:t> </a:t>
            </a:r>
          </a:p>
          <a:p>
            <a:pPr>
              <a:lnSpc>
                <a:spcPct val="150000"/>
              </a:lnSpc>
              <a:spcAft>
                <a:spcPts val="600"/>
              </a:spcAft>
              <a:buClr>
                <a:schemeClr val="bg2">
                  <a:lumMod val="75000"/>
                </a:schemeClr>
              </a:buClr>
            </a:pPr>
            <a:r>
              <a:rPr lang="en-US" b="1" i="0">
                <a:solidFill>
                  <a:schemeClr val="accent1">
                    <a:lumMod val="75000"/>
                  </a:schemeClr>
                </a:solidFill>
              </a:rPr>
              <a:t>Light Green,</a:t>
            </a:r>
            <a:r>
              <a:rPr lang="en-US" b="1" i="0">
                <a:solidFill>
                  <a:schemeClr val="tx2"/>
                </a:solidFill>
              </a:rPr>
              <a:t> </a:t>
            </a:r>
            <a:r>
              <a:rPr lang="en-US" b="1" i="0">
                <a:solidFill>
                  <a:srgbClr val="0070C0"/>
                </a:solidFill>
              </a:rPr>
              <a:t>Magenta,</a:t>
            </a:r>
            <a:r>
              <a:rPr lang="en-US" b="1" i="0">
                <a:solidFill>
                  <a:schemeClr val="tx2"/>
                </a:solidFill>
              </a:rPr>
              <a:t> </a:t>
            </a:r>
            <a:r>
              <a:rPr lang="en-US" b="1" i="0">
                <a:solidFill>
                  <a:schemeClr val="accent6">
                    <a:lumMod val="40000"/>
                    <a:lumOff val="60000"/>
                  </a:schemeClr>
                </a:solidFill>
              </a:rPr>
              <a:t>Violet</a:t>
            </a:r>
            <a:r>
              <a:rPr lang="en-US" b="1" i="0">
                <a:solidFill>
                  <a:schemeClr val="tx2"/>
                </a:solidFill>
              </a:rPr>
              <a:t>, </a:t>
            </a:r>
            <a:r>
              <a:rPr lang="en-US" b="1" i="0">
                <a:solidFill>
                  <a:srgbClr val="11D4CA"/>
                </a:solidFill>
              </a:rPr>
              <a:t>Turquoise</a:t>
            </a:r>
            <a:r>
              <a:rPr lang="en-US" b="1" i="0">
                <a:solidFill>
                  <a:schemeClr val="tx2"/>
                </a:solidFill>
              </a:rPr>
              <a:t> </a:t>
            </a:r>
            <a:endParaRPr lang="en-US" b="1">
              <a:solidFill>
                <a:schemeClr val="tx2"/>
              </a:solidFill>
            </a:endParaRPr>
          </a:p>
        </p:txBody>
      </p:sp>
      <p:pic>
        <p:nvPicPr>
          <p:cNvPr id="5" name="Picture 4" descr="close up of aloe plant">
            <a:extLst>
              <a:ext uri="{FF2B5EF4-FFF2-40B4-BE49-F238E27FC236}">
                <a16:creationId xmlns:a16="http://schemas.microsoft.com/office/drawing/2014/main" id="{DC25551A-95A2-EBB5-CBE3-B86B57C3596C}"/>
              </a:ext>
            </a:extLst>
          </p:cNvPr>
          <p:cNvPicPr>
            <a:picLocks noChangeAspect="1"/>
          </p:cNvPicPr>
          <p:nvPr/>
        </p:nvPicPr>
        <p:blipFill rotWithShape="1">
          <a:blip r:embed="rId2"/>
          <a:srcRect l="28047" r="18144" b="-1"/>
          <a:stretch/>
        </p:blipFill>
        <p:spPr>
          <a:xfrm>
            <a:off x="7434124" y="882887"/>
            <a:ext cx="3902613" cy="5095121"/>
          </a:xfrm>
          <a:prstGeom prst="rect">
            <a:avLst/>
          </a:prstGeom>
        </p:spPr>
      </p:pic>
      <p:grpSp>
        <p:nvGrpSpPr>
          <p:cNvPr id="81" name="Group 80">
            <a:extLst>
              <a:ext uri="{FF2B5EF4-FFF2-40B4-BE49-F238E27FC236}">
                <a16:creationId xmlns:a16="http://schemas.microsoft.com/office/drawing/2014/main" id="{B0D9F39F-3C2F-474E-9371-3A76D20F00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23129" y="-21214"/>
            <a:ext cx="3363795" cy="6379369"/>
            <a:chOff x="8623129" y="-21214"/>
            <a:chExt cx="3363795" cy="6379369"/>
          </a:xfrm>
        </p:grpSpPr>
        <p:sp>
          <p:nvSpPr>
            <p:cNvPr id="82" name="Freeform 10">
              <a:extLst>
                <a:ext uri="{FF2B5EF4-FFF2-40B4-BE49-F238E27FC236}">
                  <a16:creationId xmlns:a16="http://schemas.microsoft.com/office/drawing/2014/main" id="{B151F0C2-EB37-4394-85D8-631C639D6E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84465" y="152662"/>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5">
              <a:extLst>
                <a:ext uri="{FF2B5EF4-FFF2-40B4-BE49-F238E27FC236}">
                  <a16:creationId xmlns:a16="http://schemas.microsoft.com/office/drawing/2014/main" id="{16BA0741-61D0-4B78-99A2-84727B1545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88395" y="66685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8">
              <a:extLst>
                <a:ext uri="{FF2B5EF4-FFF2-40B4-BE49-F238E27FC236}">
                  <a16:creationId xmlns:a16="http://schemas.microsoft.com/office/drawing/2014/main" id="{608BEE1D-8947-4860-92E2-DF5E726176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91809" y="41011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52">
              <a:extLst>
                <a:ext uri="{FF2B5EF4-FFF2-40B4-BE49-F238E27FC236}">
                  <a16:creationId xmlns:a16="http://schemas.microsoft.com/office/drawing/2014/main" id="{23477C11-8260-4FBB-821B-620D7E4C72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51208" y="451020"/>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54">
              <a:extLst>
                <a:ext uri="{FF2B5EF4-FFF2-40B4-BE49-F238E27FC236}">
                  <a16:creationId xmlns:a16="http://schemas.microsoft.com/office/drawing/2014/main" id="{E1B67178-0C14-4601-BF94-91DCCCD9EC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28136" y="614648"/>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9">
              <a:extLst>
                <a:ext uri="{FF2B5EF4-FFF2-40B4-BE49-F238E27FC236}">
                  <a16:creationId xmlns:a16="http://schemas.microsoft.com/office/drawing/2014/main" id="{EDEB60C8-CA29-46D3-9AA7-9F7A1252D5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07748" y="255923"/>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78">
              <a:extLst>
                <a:ext uri="{FF2B5EF4-FFF2-40B4-BE49-F238E27FC236}">
                  <a16:creationId xmlns:a16="http://schemas.microsoft.com/office/drawing/2014/main" id="{9E5C2B83-454B-4951-8B08-3D617778E7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88514" y="745367"/>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79">
              <a:extLst>
                <a:ext uri="{FF2B5EF4-FFF2-40B4-BE49-F238E27FC236}">
                  <a16:creationId xmlns:a16="http://schemas.microsoft.com/office/drawing/2014/main" id="{AFAD21A0-BC8E-4635-AFFB-E87CD92C8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35279" y="742705"/>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84">
              <a:extLst>
                <a:ext uri="{FF2B5EF4-FFF2-40B4-BE49-F238E27FC236}">
                  <a16:creationId xmlns:a16="http://schemas.microsoft.com/office/drawing/2014/main" id="{4B01379C-61AE-4191-B726-E8A6D84B9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70004" y="540781"/>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6">
              <a:extLst>
                <a:ext uri="{FF2B5EF4-FFF2-40B4-BE49-F238E27FC236}">
                  <a16:creationId xmlns:a16="http://schemas.microsoft.com/office/drawing/2014/main" id="{38F67446-9956-4CD9-B003-A772F21589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79973" y="194772"/>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06">
              <a:extLst>
                <a:ext uri="{FF2B5EF4-FFF2-40B4-BE49-F238E27FC236}">
                  <a16:creationId xmlns:a16="http://schemas.microsoft.com/office/drawing/2014/main" id="{FBA47277-EA28-45EB-80A0-64DA80757D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15672" y="5894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10">
              <a:extLst>
                <a:ext uri="{FF2B5EF4-FFF2-40B4-BE49-F238E27FC236}">
                  <a16:creationId xmlns:a16="http://schemas.microsoft.com/office/drawing/2014/main" id="{F74A8421-8E72-4D0B-A55B-E4EC1DCAC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93396" y="341651"/>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23">
              <a:extLst>
                <a:ext uri="{FF2B5EF4-FFF2-40B4-BE49-F238E27FC236}">
                  <a16:creationId xmlns:a16="http://schemas.microsoft.com/office/drawing/2014/main" id="{779CF57F-496E-4365-8D91-7326A2120B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75108" y="214054"/>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30">
              <a:extLst>
                <a:ext uri="{FF2B5EF4-FFF2-40B4-BE49-F238E27FC236}">
                  <a16:creationId xmlns:a16="http://schemas.microsoft.com/office/drawing/2014/main" id="{160F21FA-063A-4C1C-A5D4-60AD79CB2E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48329" y="503303"/>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35">
              <a:extLst>
                <a:ext uri="{FF2B5EF4-FFF2-40B4-BE49-F238E27FC236}">
                  <a16:creationId xmlns:a16="http://schemas.microsoft.com/office/drawing/2014/main" id="{8FABF168-1906-4AE6-B3F5-15EEE8CAD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53265" y="685532"/>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36">
              <a:extLst>
                <a:ext uri="{FF2B5EF4-FFF2-40B4-BE49-F238E27FC236}">
                  <a16:creationId xmlns:a16="http://schemas.microsoft.com/office/drawing/2014/main" id="{F359FC54-371A-45E1-BC00-CC4B391E9D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070404" y="607372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70">
              <a:extLst>
                <a:ext uri="{FF2B5EF4-FFF2-40B4-BE49-F238E27FC236}">
                  <a16:creationId xmlns:a16="http://schemas.microsoft.com/office/drawing/2014/main" id="{D5434E53-B08F-4ACA-91A1-72DD4A438C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78793" y="6247124"/>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17">
              <a:extLst>
                <a:ext uri="{FF2B5EF4-FFF2-40B4-BE49-F238E27FC236}">
                  <a16:creationId xmlns:a16="http://schemas.microsoft.com/office/drawing/2014/main" id="{1AAA8D66-0CB7-4E6F-A817-5DA6D1D9E0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76434" y="5977372"/>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44">
              <a:extLst>
                <a:ext uri="{FF2B5EF4-FFF2-40B4-BE49-F238E27FC236}">
                  <a16:creationId xmlns:a16="http://schemas.microsoft.com/office/drawing/2014/main" id="{8E5C413D-130F-40EF-986E-3803AA20D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00629" y="6087360"/>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8">
              <a:extLst>
                <a:ext uri="{FF2B5EF4-FFF2-40B4-BE49-F238E27FC236}">
                  <a16:creationId xmlns:a16="http://schemas.microsoft.com/office/drawing/2014/main" id="{81F2F622-5B4D-47DB-8E8E-C6C5090133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28976" y="3532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8">
              <a:extLst>
                <a:ext uri="{FF2B5EF4-FFF2-40B4-BE49-F238E27FC236}">
                  <a16:creationId xmlns:a16="http://schemas.microsoft.com/office/drawing/2014/main" id="{D11F209F-C153-40EF-9687-AC9B7EDC35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29153" y="975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06">
              <a:extLst>
                <a:ext uri="{FF2B5EF4-FFF2-40B4-BE49-F238E27FC236}">
                  <a16:creationId xmlns:a16="http://schemas.microsoft.com/office/drawing/2014/main" id="{F2C892FE-0BCC-436C-A56C-75F22A532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08403" y="1879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0">
              <a:extLst>
                <a:ext uri="{FF2B5EF4-FFF2-40B4-BE49-F238E27FC236}">
                  <a16:creationId xmlns:a16="http://schemas.microsoft.com/office/drawing/2014/main" id="{94890050-B99A-49B3-AA43-B907D7BC40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196042" y="125820"/>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5">
              <a:extLst>
                <a:ext uri="{FF2B5EF4-FFF2-40B4-BE49-F238E27FC236}">
                  <a16:creationId xmlns:a16="http://schemas.microsoft.com/office/drawing/2014/main" id="{4F10F360-2A8A-47C7-97F1-39C21A3E0D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23905" y="798456"/>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8">
              <a:extLst>
                <a:ext uri="{FF2B5EF4-FFF2-40B4-BE49-F238E27FC236}">
                  <a16:creationId xmlns:a16="http://schemas.microsoft.com/office/drawing/2014/main" id="{B941FB0E-BF49-4CEF-8D20-36B788D3B9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03386" y="383274"/>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52">
              <a:extLst>
                <a:ext uri="{FF2B5EF4-FFF2-40B4-BE49-F238E27FC236}">
                  <a16:creationId xmlns:a16="http://schemas.microsoft.com/office/drawing/2014/main" id="{162B6B81-4CA7-440F-8815-60920B9603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85093" y="424178"/>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54">
              <a:extLst>
                <a:ext uri="{FF2B5EF4-FFF2-40B4-BE49-F238E27FC236}">
                  <a16:creationId xmlns:a16="http://schemas.microsoft.com/office/drawing/2014/main" id="{D5ECC74F-C23A-4D14-8843-30C85D26D1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62021" y="587806"/>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59">
              <a:extLst>
                <a:ext uri="{FF2B5EF4-FFF2-40B4-BE49-F238E27FC236}">
                  <a16:creationId xmlns:a16="http://schemas.microsoft.com/office/drawing/2014/main" id="{169EAE32-FA5D-417A-9E3D-ED5FC3A9C7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41633" y="22908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78">
              <a:extLst>
                <a:ext uri="{FF2B5EF4-FFF2-40B4-BE49-F238E27FC236}">
                  <a16:creationId xmlns:a16="http://schemas.microsoft.com/office/drawing/2014/main" id="{81E3B909-6FF7-4890-B0F9-AF9949309C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22399" y="69462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84">
              <a:extLst>
                <a:ext uri="{FF2B5EF4-FFF2-40B4-BE49-F238E27FC236}">
                  <a16:creationId xmlns:a16="http://schemas.microsoft.com/office/drawing/2014/main" id="{8A143A49-AE2E-4E58-80F5-ED3669450C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03889" y="49003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86">
              <a:extLst>
                <a:ext uri="{FF2B5EF4-FFF2-40B4-BE49-F238E27FC236}">
                  <a16:creationId xmlns:a16="http://schemas.microsoft.com/office/drawing/2014/main" id="{CABDA8BE-A80E-4A04-8F32-5125E97D05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13858" y="144026"/>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06">
              <a:extLst>
                <a:ext uri="{FF2B5EF4-FFF2-40B4-BE49-F238E27FC236}">
                  <a16:creationId xmlns:a16="http://schemas.microsoft.com/office/drawing/2014/main" id="{F6679A4D-9FFD-4D03-9A13-3A08FDCE9B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87112" y="81405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10">
              <a:extLst>
                <a:ext uri="{FF2B5EF4-FFF2-40B4-BE49-F238E27FC236}">
                  <a16:creationId xmlns:a16="http://schemas.microsoft.com/office/drawing/2014/main" id="{F8AE33DF-4319-45F4-A184-8C61154F1F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1833" y="290892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35">
              <a:extLst>
                <a:ext uri="{FF2B5EF4-FFF2-40B4-BE49-F238E27FC236}">
                  <a16:creationId xmlns:a16="http://schemas.microsoft.com/office/drawing/2014/main" id="{799215C2-6C9A-474F-A5A4-C0B64A7F8B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29822" y="56408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31">
              <a:extLst>
                <a:ext uri="{FF2B5EF4-FFF2-40B4-BE49-F238E27FC236}">
                  <a16:creationId xmlns:a16="http://schemas.microsoft.com/office/drawing/2014/main" id="{67D91C73-C376-4277-9EFD-9FD0470AD2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28406" y="625470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41">
              <a:extLst>
                <a:ext uri="{FF2B5EF4-FFF2-40B4-BE49-F238E27FC236}">
                  <a16:creationId xmlns:a16="http://schemas.microsoft.com/office/drawing/2014/main" id="{3B663AEA-3170-47F1-999C-74A61A961D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50234" y="60578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03">
              <a:extLst>
                <a:ext uri="{FF2B5EF4-FFF2-40B4-BE49-F238E27FC236}">
                  <a16:creationId xmlns:a16="http://schemas.microsoft.com/office/drawing/2014/main" id="{0B6F7609-A46F-495F-ACA3-C299FBDD27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40059" y="599533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19">
              <a:extLst>
                <a:ext uri="{FF2B5EF4-FFF2-40B4-BE49-F238E27FC236}">
                  <a16:creationId xmlns:a16="http://schemas.microsoft.com/office/drawing/2014/main" id="{5C65C06C-6AE3-4741-A0B0-AB4626AA8D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74303" y="6035021"/>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8">
              <a:extLst>
                <a:ext uri="{FF2B5EF4-FFF2-40B4-BE49-F238E27FC236}">
                  <a16:creationId xmlns:a16="http://schemas.microsoft.com/office/drawing/2014/main" id="{35CA5C8C-D72C-482D-9453-B29DFEEE42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62861" y="848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0">
              <a:extLst>
                <a:ext uri="{FF2B5EF4-FFF2-40B4-BE49-F238E27FC236}">
                  <a16:creationId xmlns:a16="http://schemas.microsoft.com/office/drawing/2014/main" id="{2B94DB80-B7D1-4170-88A2-6E4EC55246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71290" y="11763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5">
              <a:extLst>
                <a:ext uri="{FF2B5EF4-FFF2-40B4-BE49-F238E27FC236}">
                  <a16:creationId xmlns:a16="http://schemas.microsoft.com/office/drawing/2014/main" id="{2F8AE45B-8CBB-4DA9-8248-23615828CE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75220" y="63183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8">
              <a:extLst>
                <a:ext uri="{FF2B5EF4-FFF2-40B4-BE49-F238E27FC236}">
                  <a16:creationId xmlns:a16="http://schemas.microsoft.com/office/drawing/2014/main" id="{22F566CA-D7F1-40DD-A2DC-740587F592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78634" y="37508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9">
              <a:extLst>
                <a:ext uri="{FF2B5EF4-FFF2-40B4-BE49-F238E27FC236}">
                  <a16:creationId xmlns:a16="http://schemas.microsoft.com/office/drawing/2014/main" id="{25703CD1-3965-43FB-8408-77151BBD2C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3870" y="2062096"/>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20">
              <a:extLst>
                <a:ext uri="{FF2B5EF4-FFF2-40B4-BE49-F238E27FC236}">
                  <a16:creationId xmlns:a16="http://schemas.microsoft.com/office/drawing/2014/main" id="{8236AF27-E29A-4BE1-835F-3E58632F5A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3315" y="2259521"/>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22">
              <a:extLst>
                <a:ext uri="{FF2B5EF4-FFF2-40B4-BE49-F238E27FC236}">
                  <a16:creationId xmlns:a16="http://schemas.microsoft.com/office/drawing/2014/main" id="{C127F179-C992-4D40-B186-06818A77CB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2654" y="108936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23">
              <a:extLst>
                <a:ext uri="{FF2B5EF4-FFF2-40B4-BE49-F238E27FC236}">
                  <a16:creationId xmlns:a16="http://schemas.microsoft.com/office/drawing/2014/main" id="{6B0E5B35-D3B7-4BEB-839F-D258E79A0F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6341" y="87679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26">
              <a:extLst>
                <a:ext uri="{FF2B5EF4-FFF2-40B4-BE49-F238E27FC236}">
                  <a16:creationId xmlns:a16="http://schemas.microsoft.com/office/drawing/2014/main" id="{0A5309F9-3D88-4474-ABD7-B61C20EEA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3565" y="136050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27">
              <a:extLst>
                <a:ext uri="{FF2B5EF4-FFF2-40B4-BE49-F238E27FC236}">
                  <a16:creationId xmlns:a16="http://schemas.microsoft.com/office/drawing/2014/main" id="{C4D0EC36-D809-4017-A7B7-70EF532505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4041" y="179760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28">
              <a:extLst>
                <a:ext uri="{FF2B5EF4-FFF2-40B4-BE49-F238E27FC236}">
                  <a16:creationId xmlns:a16="http://schemas.microsoft.com/office/drawing/2014/main" id="{FBDEBED8-29DF-4480-8174-2215AF3ED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1125" y="157501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30">
              <a:extLst>
                <a:ext uri="{FF2B5EF4-FFF2-40B4-BE49-F238E27FC236}">
                  <a16:creationId xmlns:a16="http://schemas.microsoft.com/office/drawing/2014/main" id="{3444EF1F-615A-46FF-ABD9-F8C3E27AF1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76375" y="111811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43">
              <a:extLst>
                <a:ext uri="{FF2B5EF4-FFF2-40B4-BE49-F238E27FC236}">
                  <a16:creationId xmlns:a16="http://schemas.microsoft.com/office/drawing/2014/main" id="{47063C05-57F6-44CA-9FD0-6206D1A0C4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0367" y="82600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51">
              <a:extLst>
                <a:ext uri="{FF2B5EF4-FFF2-40B4-BE49-F238E27FC236}">
                  <a16:creationId xmlns:a16="http://schemas.microsoft.com/office/drawing/2014/main" id="{73C07EAB-D311-4701-AF3F-FB2F55FEC8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3336" y="109397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52">
              <a:extLst>
                <a:ext uri="{FF2B5EF4-FFF2-40B4-BE49-F238E27FC236}">
                  <a16:creationId xmlns:a16="http://schemas.microsoft.com/office/drawing/2014/main" id="{26072D6D-FE3B-47A4-8F9D-711D9F617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0341" y="41599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53">
              <a:extLst>
                <a:ext uri="{FF2B5EF4-FFF2-40B4-BE49-F238E27FC236}">
                  <a16:creationId xmlns:a16="http://schemas.microsoft.com/office/drawing/2014/main" id="{0FAA55A3-30BC-408E-8D76-63F4A114E3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1422" y="133274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54">
              <a:extLst>
                <a:ext uri="{FF2B5EF4-FFF2-40B4-BE49-F238E27FC236}">
                  <a16:creationId xmlns:a16="http://schemas.microsoft.com/office/drawing/2014/main" id="{94A75CDE-F5FD-4343-800E-D6683426D7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7269" y="57961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55">
              <a:extLst>
                <a:ext uri="{FF2B5EF4-FFF2-40B4-BE49-F238E27FC236}">
                  <a16:creationId xmlns:a16="http://schemas.microsoft.com/office/drawing/2014/main" id="{BDB3210B-EBD6-49C4-B615-F17B281B02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3924" y="38317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56">
              <a:extLst>
                <a:ext uri="{FF2B5EF4-FFF2-40B4-BE49-F238E27FC236}">
                  <a16:creationId xmlns:a16="http://schemas.microsoft.com/office/drawing/2014/main" id="{D85BCAD4-3F0F-401D-8253-E514BE040D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0978" y="2258832"/>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57">
              <a:extLst>
                <a:ext uri="{FF2B5EF4-FFF2-40B4-BE49-F238E27FC236}">
                  <a16:creationId xmlns:a16="http://schemas.microsoft.com/office/drawing/2014/main" id="{176EC456-36D0-4751-86EE-E8E5D48EBB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7431" y="1560850"/>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59">
              <a:extLst>
                <a:ext uri="{FF2B5EF4-FFF2-40B4-BE49-F238E27FC236}">
                  <a16:creationId xmlns:a16="http://schemas.microsoft.com/office/drawing/2014/main" id="{E6CC98B0-1624-48FE-98C5-66620ECF7D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881" y="22089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60">
              <a:extLst>
                <a:ext uri="{FF2B5EF4-FFF2-40B4-BE49-F238E27FC236}">
                  <a16:creationId xmlns:a16="http://schemas.microsoft.com/office/drawing/2014/main" id="{8D98D9B3-C3C3-42B4-A836-2FDAAF9F24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2112" y="179064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61">
              <a:extLst>
                <a:ext uri="{FF2B5EF4-FFF2-40B4-BE49-F238E27FC236}">
                  <a16:creationId xmlns:a16="http://schemas.microsoft.com/office/drawing/2014/main" id="{A203AABB-A7B2-4544-88FB-2DB3A7CCC2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409" y="2025004"/>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78">
              <a:extLst>
                <a:ext uri="{FF2B5EF4-FFF2-40B4-BE49-F238E27FC236}">
                  <a16:creationId xmlns:a16="http://schemas.microsoft.com/office/drawing/2014/main" id="{680D5D17-AC96-4E0F-ADB9-FCE1FF4CE7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73743" y="68643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84">
              <a:extLst>
                <a:ext uri="{FF2B5EF4-FFF2-40B4-BE49-F238E27FC236}">
                  <a16:creationId xmlns:a16="http://schemas.microsoft.com/office/drawing/2014/main" id="{BF0C7978-F9E2-4005-9574-15B3FB5538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5233" y="48184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86">
              <a:extLst>
                <a:ext uri="{FF2B5EF4-FFF2-40B4-BE49-F238E27FC236}">
                  <a16:creationId xmlns:a16="http://schemas.microsoft.com/office/drawing/2014/main" id="{9CC06248-C521-4E65-9620-07D06F8933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65202" y="13583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06">
              <a:extLst>
                <a:ext uri="{FF2B5EF4-FFF2-40B4-BE49-F238E27FC236}">
                  <a16:creationId xmlns:a16="http://schemas.microsoft.com/office/drawing/2014/main" id="{705B6C10-6A43-4BBE-A52C-DC2DAECAF1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00901" y="55445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10">
              <a:extLst>
                <a:ext uri="{FF2B5EF4-FFF2-40B4-BE49-F238E27FC236}">
                  <a16:creationId xmlns:a16="http://schemas.microsoft.com/office/drawing/2014/main" id="{5BA4A0DD-7264-46BB-8644-3C50941C9A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78625" y="30662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12">
              <a:extLst>
                <a:ext uri="{FF2B5EF4-FFF2-40B4-BE49-F238E27FC236}">
                  <a16:creationId xmlns:a16="http://schemas.microsoft.com/office/drawing/2014/main" id="{B452AC30-E9F4-4529-BD6E-5ADCDA5339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88919" y="733265"/>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23">
              <a:extLst>
                <a:ext uri="{FF2B5EF4-FFF2-40B4-BE49-F238E27FC236}">
                  <a16:creationId xmlns:a16="http://schemas.microsoft.com/office/drawing/2014/main" id="{68EDA7F2-4EE5-4AEC-A504-CB08F6B9A7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60337" y="179025"/>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30">
              <a:extLst>
                <a:ext uri="{FF2B5EF4-FFF2-40B4-BE49-F238E27FC236}">
                  <a16:creationId xmlns:a16="http://schemas.microsoft.com/office/drawing/2014/main" id="{5E189D22-8F54-46F8-9611-4F1FCC31B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3558" y="46827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35">
              <a:extLst>
                <a:ext uri="{FF2B5EF4-FFF2-40B4-BE49-F238E27FC236}">
                  <a16:creationId xmlns:a16="http://schemas.microsoft.com/office/drawing/2014/main" id="{B761794A-7FCE-4DAA-B710-803CA99FAA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5164" y="688450"/>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5">
              <a:extLst>
                <a:ext uri="{FF2B5EF4-FFF2-40B4-BE49-F238E27FC236}">
                  <a16:creationId xmlns:a16="http://schemas.microsoft.com/office/drawing/2014/main" id="{20995D3A-FC68-4B79-9632-2BB10ECA87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9200" y="2730591"/>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6">
              <a:extLst>
                <a:ext uri="{FF2B5EF4-FFF2-40B4-BE49-F238E27FC236}">
                  <a16:creationId xmlns:a16="http://schemas.microsoft.com/office/drawing/2014/main" id="{49C159BB-7257-4A09-8C12-6AF61D711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40727" y="5074748"/>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7">
              <a:extLst>
                <a:ext uri="{FF2B5EF4-FFF2-40B4-BE49-F238E27FC236}">
                  <a16:creationId xmlns:a16="http://schemas.microsoft.com/office/drawing/2014/main" id="{F5CD4467-A569-43CF-86A0-79473F580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9157" y="244427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8">
              <a:extLst>
                <a:ext uri="{FF2B5EF4-FFF2-40B4-BE49-F238E27FC236}">
                  <a16:creationId xmlns:a16="http://schemas.microsoft.com/office/drawing/2014/main" id="{E4FC1A14-AE5B-4899-95DD-9C56237DA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7605" y="477570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9">
              <a:extLst>
                <a:ext uri="{FF2B5EF4-FFF2-40B4-BE49-F238E27FC236}">
                  <a16:creationId xmlns:a16="http://schemas.microsoft.com/office/drawing/2014/main" id="{EC77E2DE-CC58-4107-A404-885D2613A5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5743" y="449523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1">
              <a:extLst>
                <a:ext uri="{FF2B5EF4-FFF2-40B4-BE49-F238E27FC236}">
                  <a16:creationId xmlns:a16="http://schemas.microsoft.com/office/drawing/2014/main" id="{0E497A22-C9CB-4ADE-AE43-9E6768B22B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6104" y="423399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2">
              <a:extLst>
                <a:ext uri="{FF2B5EF4-FFF2-40B4-BE49-F238E27FC236}">
                  <a16:creationId xmlns:a16="http://schemas.microsoft.com/office/drawing/2014/main" id="{64056CC8-26C8-4739-B9F7-0F23B778AB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1545" y="3614232"/>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3">
              <a:extLst>
                <a:ext uri="{FF2B5EF4-FFF2-40B4-BE49-F238E27FC236}">
                  <a16:creationId xmlns:a16="http://schemas.microsoft.com/office/drawing/2014/main" id="{CABABB06-E976-4F92-836D-60FC8F8D1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2345" y="3135487"/>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4">
              <a:extLst>
                <a:ext uri="{FF2B5EF4-FFF2-40B4-BE49-F238E27FC236}">
                  <a16:creationId xmlns:a16="http://schemas.microsoft.com/office/drawing/2014/main" id="{FD9DF2A8-9AFC-48B4-BF3A-14B73A84FB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2985" y="337541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6">
              <a:extLst>
                <a:ext uri="{FF2B5EF4-FFF2-40B4-BE49-F238E27FC236}">
                  <a16:creationId xmlns:a16="http://schemas.microsoft.com/office/drawing/2014/main" id="{C8825D2E-6C88-42BD-9C25-F3B9B332E1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720" y="397454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7">
              <a:extLst>
                <a:ext uri="{FF2B5EF4-FFF2-40B4-BE49-F238E27FC236}">
                  <a16:creationId xmlns:a16="http://schemas.microsoft.com/office/drawing/2014/main" id="{DE603ADB-B4D2-4A70-B88F-260F1D318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1699" y="538723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21">
              <a:extLst>
                <a:ext uri="{FF2B5EF4-FFF2-40B4-BE49-F238E27FC236}">
                  <a16:creationId xmlns:a16="http://schemas.microsoft.com/office/drawing/2014/main" id="{C2878743-161E-4A64-8B65-B4FCBF7B1B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9690" y="569839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25">
              <a:extLst>
                <a:ext uri="{FF2B5EF4-FFF2-40B4-BE49-F238E27FC236}">
                  <a16:creationId xmlns:a16="http://schemas.microsoft.com/office/drawing/2014/main" id="{2A12C28B-23E2-44A5-ADB5-361EA98476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68417" y="5997201"/>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29">
              <a:extLst>
                <a:ext uri="{FF2B5EF4-FFF2-40B4-BE49-F238E27FC236}">
                  <a16:creationId xmlns:a16="http://schemas.microsoft.com/office/drawing/2014/main" id="{0C654FE1-36CF-4690-9309-DABBF02F3B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0573" y="593709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32">
              <a:extLst>
                <a:ext uri="{FF2B5EF4-FFF2-40B4-BE49-F238E27FC236}">
                  <a16:creationId xmlns:a16="http://schemas.microsoft.com/office/drawing/2014/main" id="{69778DD7-B38B-4E4F-8202-45BA1DC3B4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0334" y="326157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33">
              <a:extLst>
                <a:ext uri="{FF2B5EF4-FFF2-40B4-BE49-F238E27FC236}">
                  <a16:creationId xmlns:a16="http://schemas.microsoft.com/office/drawing/2014/main" id="{BD9887A7-6930-4D93-9DFD-01CA3CFB84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0367" y="4352882"/>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34">
              <a:extLst>
                <a:ext uri="{FF2B5EF4-FFF2-40B4-BE49-F238E27FC236}">
                  <a16:creationId xmlns:a16="http://schemas.microsoft.com/office/drawing/2014/main" id="{4052AE48-583B-48C9-A247-060CA2896F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4297" y="5350205"/>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35">
              <a:extLst>
                <a:ext uri="{FF2B5EF4-FFF2-40B4-BE49-F238E27FC236}">
                  <a16:creationId xmlns:a16="http://schemas.microsoft.com/office/drawing/2014/main" id="{9FD5A422-7830-4B7A-A2ED-CA92A12C93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9949" y="456110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36">
              <a:extLst>
                <a:ext uri="{FF2B5EF4-FFF2-40B4-BE49-F238E27FC236}">
                  <a16:creationId xmlns:a16="http://schemas.microsoft.com/office/drawing/2014/main" id="{F9916F67-3F6A-4C0C-A067-87AF502B9B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2086" y="601209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37">
              <a:extLst>
                <a:ext uri="{FF2B5EF4-FFF2-40B4-BE49-F238E27FC236}">
                  <a16:creationId xmlns:a16="http://schemas.microsoft.com/office/drawing/2014/main" id="{F0CE1BEA-482A-497E-B5E5-8285D2A281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3852" y="3025631"/>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38">
              <a:extLst>
                <a:ext uri="{FF2B5EF4-FFF2-40B4-BE49-F238E27FC236}">
                  <a16:creationId xmlns:a16="http://schemas.microsoft.com/office/drawing/2014/main" id="{183BC246-BF63-4530-91A0-7BC015C6FC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1521" y="4865727"/>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39">
              <a:extLst>
                <a:ext uri="{FF2B5EF4-FFF2-40B4-BE49-F238E27FC236}">
                  <a16:creationId xmlns:a16="http://schemas.microsoft.com/office/drawing/2014/main" id="{9377B4B9-6ED2-4872-9CFB-829BA2BEB4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3629" y="5106848"/>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40">
              <a:extLst>
                <a:ext uri="{FF2B5EF4-FFF2-40B4-BE49-F238E27FC236}">
                  <a16:creationId xmlns:a16="http://schemas.microsoft.com/office/drawing/2014/main" id="{0247E12E-39D9-4F0A-9185-30B9196F1F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8593" y="2563549"/>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41">
              <a:extLst>
                <a:ext uri="{FF2B5EF4-FFF2-40B4-BE49-F238E27FC236}">
                  <a16:creationId xmlns:a16="http://schemas.microsoft.com/office/drawing/2014/main" id="{BFEB6B5F-CFDA-4E9B-9679-E2FE14DCCD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2086" y="6244102"/>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42">
              <a:extLst>
                <a:ext uri="{FF2B5EF4-FFF2-40B4-BE49-F238E27FC236}">
                  <a16:creationId xmlns:a16="http://schemas.microsoft.com/office/drawing/2014/main" id="{C7748D9D-4952-4BDA-A2D2-79CCCEBF3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0254" y="5562118"/>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44">
              <a:extLst>
                <a:ext uri="{FF2B5EF4-FFF2-40B4-BE49-F238E27FC236}">
                  <a16:creationId xmlns:a16="http://schemas.microsoft.com/office/drawing/2014/main" id="{EEB14017-87F5-46EA-991E-69B78C60FD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5876" y="413589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45">
              <a:extLst>
                <a:ext uri="{FF2B5EF4-FFF2-40B4-BE49-F238E27FC236}">
                  <a16:creationId xmlns:a16="http://schemas.microsoft.com/office/drawing/2014/main" id="{0289F161-F1B2-45F1-9E6E-79B9FB2CD8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1893" y="580207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6">
              <a:extLst>
                <a:ext uri="{FF2B5EF4-FFF2-40B4-BE49-F238E27FC236}">
                  <a16:creationId xmlns:a16="http://schemas.microsoft.com/office/drawing/2014/main" id="{22AEAE03-AEFB-44B9-84C4-4108C54D95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52" y="2796168"/>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47">
              <a:extLst>
                <a:ext uri="{FF2B5EF4-FFF2-40B4-BE49-F238E27FC236}">
                  <a16:creationId xmlns:a16="http://schemas.microsoft.com/office/drawing/2014/main" id="{AC29BBAF-F380-49E2-A981-6892986B86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1529" y="388606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48">
              <a:extLst>
                <a:ext uri="{FF2B5EF4-FFF2-40B4-BE49-F238E27FC236}">
                  <a16:creationId xmlns:a16="http://schemas.microsoft.com/office/drawing/2014/main" id="{AA66B5C6-6339-49B7-B4DD-55A23AE244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87904" y="362945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70">
              <a:extLst>
                <a:ext uri="{FF2B5EF4-FFF2-40B4-BE49-F238E27FC236}">
                  <a16:creationId xmlns:a16="http://schemas.microsoft.com/office/drawing/2014/main" id="{F714D64F-6362-4339-A494-157C35F1B3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3546" y="621209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103">
              <a:extLst>
                <a:ext uri="{FF2B5EF4-FFF2-40B4-BE49-F238E27FC236}">
                  <a16:creationId xmlns:a16="http://schemas.microsoft.com/office/drawing/2014/main" id="{67CF13AE-D393-4F1F-A0D4-CB4EF09D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234" y="608943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117">
              <a:extLst>
                <a:ext uri="{FF2B5EF4-FFF2-40B4-BE49-F238E27FC236}">
                  <a16:creationId xmlns:a16="http://schemas.microsoft.com/office/drawing/2014/main" id="{1C40F757-52FD-4397-8D3B-BAAE3CAA8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81187" y="594234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144">
              <a:extLst>
                <a:ext uri="{FF2B5EF4-FFF2-40B4-BE49-F238E27FC236}">
                  <a16:creationId xmlns:a16="http://schemas.microsoft.com/office/drawing/2014/main" id="{4BA84D6B-68D3-4CB8-B469-DE762E2A85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63550" y="6052331"/>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145">
              <a:extLst>
                <a:ext uri="{FF2B5EF4-FFF2-40B4-BE49-F238E27FC236}">
                  <a16:creationId xmlns:a16="http://schemas.microsoft.com/office/drawing/2014/main" id="{7E545DE1-7FB2-4352-B269-221E9F9B03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79860" y="626399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8">
              <a:extLst>
                <a:ext uri="{FF2B5EF4-FFF2-40B4-BE49-F238E27FC236}">
                  <a16:creationId xmlns:a16="http://schemas.microsoft.com/office/drawing/2014/main" id="{C9F0AA56-EBC6-4DFF-B579-0C273C4EC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109" y="29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8">
              <a:extLst>
                <a:ext uri="{FF2B5EF4-FFF2-40B4-BE49-F238E27FC236}">
                  <a16:creationId xmlns:a16="http://schemas.microsoft.com/office/drawing/2014/main" id="{525179BD-87FA-498D-B2FA-1D9E181B49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4382" y="6250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06">
              <a:extLst>
                <a:ext uri="{FF2B5EF4-FFF2-40B4-BE49-F238E27FC236}">
                  <a16:creationId xmlns:a16="http://schemas.microsoft.com/office/drawing/2014/main" id="{E2B5DFEF-C92E-4975-982C-D4504C5464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5535" y="27463"/>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49">
              <a:extLst>
                <a:ext uri="{FF2B5EF4-FFF2-40B4-BE49-F238E27FC236}">
                  <a16:creationId xmlns:a16="http://schemas.microsoft.com/office/drawing/2014/main" id="{59433BE7-B138-4615-8446-988E3A0D0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92826" y="6076192"/>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52">
              <a:extLst>
                <a:ext uri="{FF2B5EF4-FFF2-40B4-BE49-F238E27FC236}">
                  <a16:creationId xmlns:a16="http://schemas.microsoft.com/office/drawing/2014/main" id="{DF5D6408-8D93-40E3-92C7-4397C06DFF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002496" y="5482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93" name="Group 192">
            <a:extLst>
              <a:ext uri="{FF2B5EF4-FFF2-40B4-BE49-F238E27FC236}">
                <a16:creationId xmlns:a16="http://schemas.microsoft.com/office/drawing/2014/main" id="{5BF616B7-D3E1-411B-B132-758F25F329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59364" y="6246078"/>
            <a:ext cx="3283074" cy="646267"/>
            <a:chOff x="8659364" y="6246078"/>
            <a:chExt cx="3283074" cy="646267"/>
          </a:xfrm>
        </p:grpSpPr>
        <p:sp>
          <p:nvSpPr>
            <p:cNvPr id="194" name="Freeform 8">
              <a:extLst>
                <a:ext uri="{FF2B5EF4-FFF2-40B4-BE49-F238E27FC236}">
                  <a16:creationId xmlns:a16="http://schemas.microsoft.com/office/drawing/2014/main" id="{CFEBBA01-5D63-4547-B01C-06446F8EA7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099512" y="671899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25">
              <a:extLst>
                <a:ext uri="{FF2B5EF4-FFF2-40B4-BE49-F238E27FC236}">
                  <a16:creationId xmlns:a16="http://schemas.microsoft.com/office/drawing/2014/main" id="{72F9124E-1C2B-47FD-84F9-256BBABDF2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15598" y="6498682"/>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31">
              <a:extLst>
                <a:ext uri="{FF2B5EF4-FFF2-40B4-BE49-F238E27FC236}">
                  <a16:creationId xmlns:a16="http://schemas.microsoft.com/office/drawing/2014/main" id="{F8E5A5B8-608D-41E9-80D8-30354569FC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94521" y="6281545"/>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41">
              <a:extLst>
                <a:ext uri="{FF2B5EF4-FFF2-40B4-BE49-F238E27FC236}">
                  <a16:creationId xmlns:a16="http://schemas.microsoft.com/office/drawing/2014/main" id="{92CACDFB-D6E2-43E1-AD6A-8DEF07D6FA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097333" y="627913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49">
              <a:extLst>
                <a:ext uri="{FF2B5EF4-FFF2-40B4-BE49-F238E27FC236}">
                  <a16:creationId xmlns:a16="http://schemas.microsoft.com/office/drawing/2014/main" id="{369D6F1B-277E-4BFA-802A-DBB2994A19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068215" y="650834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85">
              <a:extLst>
                <a:ext uri="{FF2B5EF4-FFF2-40B4-BE49-F238E27FC236}">
                  <a16:creationId xmlns:a16="http://schemas.microsoft.com/office/drawing/2014/main" id="{31AA32B8-ECA1-4652-A7F6-C64A164836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82199" y="6435018"/>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87">
              <a:extLst>
                <a:ext uri="{FF2B5EF4-FFF2-40B4-BE49-F238E27FC236}">
                  <a16:creationId xmlns:a16="http://schemas.microsoft.com/office/drawing/2014/main" id="{D5A98D8E-922A-450B-BAC7-624373E87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69678" y="6658052"/>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118">
              <a:extLst>
                <a:ext uri="{FF2B5EF4-FFF2-40B4-BE49-F238E27FC236}">
                  <a16:creationId xmlns:a16="http://schemas.microsoft.com/office/drawing/2014/main" id="{7B8A3B09-BC97-4F21-94E9-5C5952669B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65850" y="6555059"/>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119">
              <a:extLst>
                <a:ext uri="{FF2B5EF4-FFF2-40B4-BE49-F238E27FC236}">
                  <a16:creationId xmlns:a16="http://schemas.microsoft.com/office/drawing/2014/main" id="{3E575223-DEC9-4512-ACB3-7EF79DFE8F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52524" y="628668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139">
              <a:extLst>
                <a:ext uri="{FF2B5EF4-FFF2-40B4-BE49-F238E27FC236}">
                  <a16:creationId xmlns:a16="http://schemas.microsoft.com/office/drawing/2014/main" id="{A2F60DB8-8105-41B6-A657-59AC8FAD41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37770" y="6545898"/>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145">
              <a:extLst>
                <a:ext uri="{FF2B5EF4-FFF2-40B4-BE49-F238E27FC236}">
                  <a16:creationId xmlns:a16="http://schemas.microsoft.com/office/drawing/2014/main" id="{AA0BCB10-8327-484F-A6E0-A2BBA90B1D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16939" y="6299024"/>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8">
              <a:extLst>
                <a:ext uri="{FF2B5EF4-FFF2-40B4-BE49-F238E27FC236}">
                  <a16:creationId xmlns:a16="http://schemas.microsoft.com/office/drawing/2014/main" id="{42BBD930-764C-4A48-9EFE-3D7BD59D26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43482" y="673513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06">
              <a:extLst>
                <a:ext uri="{FF2B5EF4-FFF2-40B4-BE49-F238E27FC236}">
                  <a16:creationId xmlns:a16="http://schemas.microsoft.com/office/drawing/2014/main" id="{C04D8270-78E5-442F-A13E-8F36B46DA9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92687" y="671451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8">
              <a:extLst>
                <a:ext uri="{FF2B5EF4-FFF2-40B4-BE49-F238E27FC236}">
                  <a16:creationId xmlns:a16="http://schemas.microsoft.com/office/drawing/2014/main" id="{2364C396-D32B-4204-BE3D-7978AEC4A4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67659" y="669215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25">
              <a:extLst>
                <a:ext uri="{FF2B5EF4-FFF2-40B4-BE49-F238E27FC236}">
                  <a16:creationId xmlns:a16="http://schemas.microsoft.com/office/drawing/2014/main" id="{4CE3BA64-0E28-4234-BB1F-291B797098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49483" y="647184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49">
              <a:extLst>
                <a:ext uri="{FF2B5EF4-FFF2-40B4-BE49-F238E27FC236}">
                  <a16:creationId xmlns:a16="http://schemas.microsoft.com/office/drawing/2014/main" id="{D1A61960-42E0-4162-9516-2A7EC18F97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36362" y="6481504"/>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118">
              <a:extLst>
                <a:ext uri="{FF2B5EF4-FFF2-40B4-BE49-F238E27FC236}">
                  <a16:creationId xmlns:a16="http://schemas.microsoft.com/office/drawing/2014/main" id="{7EEFD3A9-D993-4A34-849E-2CC00645F7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43121" y="631488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06">
              <a:extLst>
                <a:ext uri="{FF2B5EF4-FFF2-40B4-BE49-F238E27FC236}">
                  <a16:creationId xmlns:a16="http://schemas.microsoft.com/office/drawing/2014/main" id="{E1FA8E71-2DDE-4E51-9875-B964A69346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26572" y="668767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8">
              <a:extLst>
                <a:ext uri="{FF2B5EF4-FFF2-40B4-BE49-F238E27FC236}">
                  <a16:creationId xmlns:a16="http://schemas.microsoft.com/office/drawing/2014/main" id="{3B992048-CE4D-4C79-8265-F49ACF10D0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4265" y="668396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31">
              <a:extLst>
                <a:ext uri="{FF2B5EF4-FFF2-40B4-BE49-F238E27FC236}">
                  <a16:creationId xmlns:a16="http://schemas.microsoft.com/office/drawing/2014/main" id="{7D6AB6E9-0118-49A0-8EBF-B42E9F738F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7533" y="628310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49">
              <a:extLst>
                <a:ext uri="{FF2B5EF4-FFF2-40B4-BE49-F238E27FC236}">
                  <a16:creationId xmlns:a16="http://schemas.microsoft.com/office/drawing/2014/main" id="{914C6C7D-5E58-4233-8DDA-A30F9CCCDB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68" y="647331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85">
              <a:extLst>
                <a:ext uri="{FF2B5EF4-FFF2-40B4-BE49-F238E27FC236}">
                  <a16:creationId xmlns:a16="http://schemas.microsoft.com/office/drawing/2014/main" id="{291AFE89-581C-4100-9E75-FBFE3B3CAA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952" y="6399989"/>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87">
              <a:extLst>
                <a:ext uri="{FF2B5EF4-FFF2-40B4-BE49-F238E27FC236}">
                  <a16:creationId xmlns:a16="http://schemas.microsoft.com/office/drawing/2014/main" id="{AD4A100C-BD8A-47B9-98DF-A89593D4B8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74431" y="6623023"/>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118">
              <a:extLst>
                <a:ext uri="{FF2B5EF4-FFF2-40B4-BE49-F238E27FC236}">
                  <a16:creationId xmlns:a16="http://schemas.microsoft.com/office/drawing/2014/main" id="{AFB44554-A46E-4ABF-985F-9F1373F4FB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70487" y="661546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119">
              <a:extLst>
                <a:ext uri="{FF2B5EF4-FFF2-40B4-BE49-F238E27FC236}">
                  <a16:creationId xmlns:a16="http://schemas.microsoft.com/office/drawing/2014/main" id="{9D73DFC7-DA1B-4BB7-BEED-58964E7C4C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57594" y="635682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139">
              <a:extLst>
                <a:ext uri="{FF2B5EF4-FFF2-40B4-BE49-F238E27FC236}">
                  <a16:creationId xmlns:a16="http://schemas.microsoft.com/office/drawing/2014/main" id="{7A79C604-3A80-4307-8135-1E598DE8D6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00691" y="6524517"/>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8">
              <a:extLst>
                <a:ext uri="{FF2B5EF4-FFF2-40B4-BE49-F238E27FC236}">
                  <a16:creationId xmlns:a16="http://schemas.microsoft.com/office/drawing/2014/main" id="{0C828C7E-B8E1-49AA-B347-6718A2E594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06403" y="67137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106">
              <a:extLst>
                <a:ext uri="{FF2B5EF4-FFF2-40B4-BE49-F238E27FC236}">
                  <a16:creationId xmlns:a16="http://schemas.microsoft.com/office/drawing/2014/main" id="{5D39FC93-96CA-4E79-A082-390E743ABF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6536" y="66616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118">
              <a:extLst>
                <a:ext uri="{FF2B5EF4-FFF2-40B4-BE49-F238E27FC236}">
                  <a16:creationId xmlns:a16="http://schemas.microsoft.com/office/drawing/2014/main" id="{78B56959-964D-4D5E-8E17-887ADB60AF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93347" y="677862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92778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8" name="Rectangle 157">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Group of students working in library">
            <a:extLst>
              <a:ext uri="{FF2B5EF4-FFF2-40B4-BE49-F238E27FC236}">
                <a16:creationId xmlns:a16="http://schemas.microsoft.com/office/drawing/2014/main" id="{F70F719F-531A-E78E-17F6-83B1902C5942}"/>
              </a:ext>
            </a:extLst>
          </p:cNvPr>
          <p:cNvPicPr>
            <a:picLocks noGrp="1" noChangeAspect="1"/>
          </p:cNvPicPr>
          <p:nvPr>
            <p:ph idx="1"/>
          </p:nvPr>
        </p:nvPicPr>
        <p:blipFill rotWithShape="1">
          <a:blip r:embed="rId2">
            <a:alphaModFix amt="60000"/>
          </a:blip>
          <a:srcRect l="8175" r="40418" b="-1"/>
          <a:stretch/>
        </p:blipFill>
        <p:spPr>
          <a:xfrm>
            <a:off x="-1" y="1"/>
            <a:ext cx="5295331" cy="6875834"/>
          </a:xfrm>
          <a:prstGeom prst="rect">
            <a:avLst/>
          </a:prstGeom>
        </p:spPr>
      </p:pic>
      <p:sp>
        <p:nvSpPr>
          <p:cNvPr id="2" name="Title 1">
            <a:extLst>
              <a:ext uri="{FF2B5EF4-FFF2-40B4-BE49-F238E27FC236}">
                <a16:creationId xmlns:a16="http://schemas.microsoft.com/office/drawing/2014/main" id="{BADCB57D-CD07-97F6-9A3B-706FD82EEED6}"/>
              </a:ext>
            </a:extLst>
          </p:cNvPr>
          <p:cNvSpPr>
            <a:spLocks noGrp="1"/>
          </p:cNvSpPr>
          <p:nvPr>
            <p:ph type="title"/>
          </p:nvPr>
        </p:nvSpPr>
        <p:spPr>
          <a:xfrm>
            <a:off x="591674" y="1395699"/>
            <a:ext cx="4223965" cy="4111831"/>
          </a:xfrm>
        </p:spPr>
        <p:txBody>
          <a:bodyPr vert="horz" lIns="91440" tIns="45720" rIns="91440" bIns="45720" rtlCol="0" anchor="ctr">
            <a:normAutofit/>
          </a:bodyPr>
          <a:lstStyle/>
          <a:p>
            <a:pPr algn="ctr"/>
            <a:r>
              <a:rPr lang="en-US" kern="1200">
                <a:solidFill>
                  <a:srgbClr val="FFFFFF"/>
                </a:solidFill>
                <a:latin typeface="+mj-lt"/>
                <a:ea typeface="+mj-ea"/>
                <a:cs typeface="+mj-cs"/>
              </a:rPr>
              <a:t>Mental</a:t>
            </a:r>
            <a:br>
              <a:rPr lang="en-US" kern="1200"/>
            </a:br>
            <a:r>
              <a:rPr lang="en-US" kern="1200">
                <a:solidFill>
                  <a:srgbClr val="FFFFFF"/>
                </a:solidFill>
                <a:latin typeface="+mj-lt"/>
                <a:ea typeface="+mj-ea"/>
                <a:cs typeface="+mj-cs"/>
              </a:rPr>
              <a:t> Flexibility</a:t>
            </a:r>
            <a:br>
              <a:rPr lang="en-US">
                <a:solidFill>
                  <a:srgbClr val="FFFFFF"/>
                </a:solidFill>
              </a:rPr>
            </a:br>
            <a:r>
              <a:rPr lang="en-US">
                <a:solidFill>
                  <a:srgbClr val="FFFFFF"/>
                </a:solidFill>
              </a:rPr>
              <a:t>Strategies</a:t>
            </a:r>
            <a:endParaRPr lang="en-US" kern="1200">
              <a:solidFill>
                <a:srgbClr val="FFFFFF"/>
              </a:solidFill>
              <a:latin typeface="+mj-lt"/>
            </a:endParaRPr>
          </a:p>
        </p:txBody>
      </p:sp>
      <p:sp>
        <p:nvSpPr>
          <p:cNvPr id="5" name="TextBox 4">
            <a:extLst>
              <a:ext uri="{FF2B5EF4-FFF2-40B4-BE49-F238E27FC236}">
                <a16:creationId xmlns:a16="http://schemas.microsoft.com/office/drawing/2014/main" id="{F20D9075-344D-A355-5067-1C9CED6A3710}"/>
              </a:ext>
            </a:extLst>
          </p:cNvPr>
          <p:cNvSpPr txBox="1"/>
          <p:nvPr/>
        </p:nvSpPr>
        <p:spPr>
          <a:xfrm>
            <a:off x="6096000" y="357809"/>
            <a:ext cx="5219700" cy="624177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lnSpcReduction="10000"/>
          </a:bodyPr>
          <a:lstStyle/>
          <a:p>
            <a:pPr>
              <a:lnSpc>
                <a:spcPct val="140000"/>
              </a:lnSpc>
              <a:spcAft>
                <a:spcPts val="600"/>
              </a:spcAft>
              <a:buClr>
                <a:schemeClr val="bg2">
                  <a:lumMod val="75000"/>
                </a:schemeClr>
              </a:buClr>
            </a:pPr>
            <a:r>
              <a:rPr lang="en-US" sz="900">
                <a:solidFill>
                  <a:schemeClr val="tx2"/>
                </a:solidFill>
              </a:rPr>
              <a:t> </a:t>
            </a:r>
          </a:p>
          <a:p>
            <a:pPr>
              <a:lnSpc>
                <a:spcPct val="140000"/>
              </a:lnSpc>
              <a:spcAft>
                <a:spcPts val="600"/>
              </a:spcAft>
              <a:buClr>
                <a:schemeClr val="bg2">
                  <a:lumMod val="75000"/>
                </a:schemeClr>
              </a:buClr>
            </a:pPr>
            <a:endParaRPr lang="en-US" sz="900">
              <a:solidFill>
                <a:schemeClr val="tx2"/>
              </a:solidFill>
            </a:endParaRPr>
          </a:p>
          <a:p>
            <a:pPr>
              <a:lnSpc>
                <a:spcPct val="140000"/>
              </a:lnSpc>
              <a:spcAft>
                <a:spcPts val="600"/>
              </a:spcAft>
              <a:buClr>
                <a:schemeClr val="bg2">
                  <a:lumMod val="75000"/>
                </a:schemeClr>
              </a:buClr>
            </a:pPr>
            <a:r>
              <a:rPr lang="en-US" sz="1300" b="0" i="0">
                <a:solidFill>
                  <a:schemeClr val="tx2"/>
                </a:solidFill>
              </a:rPr>
              <a:t>People who are emotionally flexible are better romantic partners and better equipped for family life and work success</a:t>
            </a:r>
            <a:r>
              <a:rPr lang="en-US" sz="1300" b="1" i="0">
                <a:solidFill>
                  <a:schemeClr val="tx2"/>
                </a:solidFill>
              </a:rPr>
              <a:t>. Learning to be collaborative and allowing for other ideas or options </a:t>
            </a:r>
            <a:r>
              <a:rPr lang="en-US" sz="1300" b="0" i="0">
                <a:solidFill>
                  <a:schemeClr val="tx2"/>
                </a:solidFill>
              </a:rPr>
              <a:t>can feel like a relief for some. It means asking for help or asking for ideas as well as learning to un-attach from your own views sometimes. </a:t>
            </a:r>
            <a:endParaRPr lang="en-US" sz="1300">
              <a:solidFill>
                <a:schemeClr val="tx2"/>
              </a:solidFill>
            </a:endParaRPr>
          </a:p>
          <a:p>
            <a:pPr>
              <a:lnSpc>
                <a:spcPct val="140000"/>
              </a:lnSpc>
              <a:spcAft>
                <a:spcPts val="600"/>
              </a:spcAft>
              <a:buClr>
                <a:schemeClr val="bg2">
                  <a:lumMod val="75000"/>
                </a:schemeClr>
              </a:buClr>
            </a:pPr>
            <a:endParaRPr lang="en-US" sz="1300">
              <a:solidFill>
                <a:schemeClr val="tx2"/>
              </a:solidFill>
            </a:endParaRPr>
          </a:p>
          <a:p>
            <a:pPr>
              <a:lnSpc>
                <a:spcPct val="140000"/>
              </a:lnSpc>
              <a:spcAft>
                <a:spcPts val="600"/>
              </a:spcAft>
              <a:buClr>
                <a:schemeClr val="bg2">
                  <a:lumMod val="75000"/>
                </a:schemeClr>
              </a:buClr>
            </a:pPr>
            <a:r>
              <a:rPr lang="en-US" sz="1300">
                <a:solidFill>
                  <a:schemeClr val="tx2"/>
                </a:solidFill>
              </a:rPr>
              <a:t>Learn to </a:t>
            </a:r>
            <a:r>
              <a:rPr lang="en-US" sz="1300" b="1">
                <a:solidFill>
                  <a:schemeClr val="tx2"/>
                </a:solidFill>
              </a:rPr>
              <a:t>say "I never thought of it that way!" Or "I'll have to think about that point of view!/that idea!"</a:t>
            </a:r>
            <a:r>
              <a:rPr lang="en-US" sz="1300">
                <a:solidFill>
                  <a:schemeClr val="tx2"/>
                </a:solidFill>
              </a:rPr>
              <a:t> Or Consider that your assumptions may be untrue.  Question your own assumptions!</a:t>
            </a:r>
          </a:p>
          <a:p>
            <a:pPr>
              <a:lnSpc>
                <a:spcPct val="140000"/>
              </a:lnSpc>
              <a:spcAft>
                <a:spcPts val="600"/>
              </a:spcAft>
              <a:buClr>
                <a:schemeClr val="bg2">
                  <a:lumMod val="75000"/>
                </a:schemeClr>
              </a:buClr>
            </a:pPr>
            <a:endParaRPr lang="en-US" sz="1300">
              <a:solidFill>
                <a:schemeClr val="tx2"/>
              </a:solidFill>
            </a:endParaRPr>
          </a:p>
          <a:p>
            <a:pPr>
              <a:lnSpc>
                <a:spcPct val="140000"/>
              </a:lnSpc>
              <a:spcAft>
                <a:spcPts val="600"/>
              </a:spcAft>
              <a:buClr>
                <a:schemeClr val="bg2">
                  <a:lumMod val="75000"/>
                </a:schemeClr>
              </a:buClr>
            </a:pPr>
            <a:r>
              <a:rPr lang="en-US" sz="1300" b="1">
                <a:solidFill>
                  <a:schemeClr val="tx2"/>
                </a:solidFill>
              </a:rPr>
              <a:t>Use Brainstorming </a:t>
            </a:r>
            <a:r>
              <a:rPr lang="en-US" sz="1300">
                <a:solidFill>
                  <a:schemeClr val="tx2"/>
                </a:solidFill>
              </a:rPr>
              <a:t>to solve problems. This can unlock other options that your brain wasn't considering. List ideas without judgement.</a:t>
            </a:r>
          </a:p>
          <a:p>
            <a:pPr>
              <a:lnSpc>
                <a:spcPct val="140000"/>
              </a:lnSpc>
              <a:spcAft>
                <a:spcPts val="600"/>
              </a:spcAft>
              <a:buClr>
                <a:schemeClr val="bg2">
                  <a:lumMod val="75000"/>
                </a:schemeClr>
              </a:buClr>
            </a:pPr>
            <a:endParaRPr lang="en-US" sz="1300">
              <a:solidFill>
                <a:schemeClr val="tx2"/>
              </a:solidFill>
            </a:endParaRPr>
          </a:p>
          <a:p>
            <a:pPr>
              <a:lnSpc>
                <a:spcPct val="140000"/>
              </a:lnSpc>
              <a:spcAft>
                <a:spcPts val="600"/>
              </a:spcAft>
              <a:buClr>
                <a:schemeClr val="bg2">
                  <a:lumMod val="75000"/>
                </a:schemeClr>
              </a:buClr>
            </a:pPr>
            <a:r>
              <a:rPr lang="en-US" sz="1300">
                <a:solidFill>
                  <a:schemeClr val="tx2"/>
                </a:solidFill>
              </a:rPr>
              <a:t>People with ADHD tend to be enthusiastic and creative. Use that </a:t>
            </a:r>
            <a:r>
              <a:rPr lang="en-US" sz="1300" b="1">
                <a:solidFill>
                  <a:schemeClr val="tx2"/>
                </a:solidFill>
              </a:rPr>
              <a:t>enthusiasm and creativity </a:t>
            </a:r>
            <a:r>
              <a:rPr lang="en-US" sz="1300">
                <a:solidFill>
                  <a:schemeClr val="tx2"/>
                </a:solidFill>
              </a:rPr>
              <a:t>to generate new ways to see a situation or a circumstance.</a:t>
            </a:r>
          </a:p>
          <a:p>
            <a:pPr>
              <a:lnSpc>
                <a:spcPct val="140000"/>
              </a:lnSpc>
              <a:spcAft>
                <a:spcPts val="600"/>
              </a:spcAft>
              <a:buClr>
                <a:schemeClr val="bg2">
                  <a:lumMod val="75000"/>
                </a:schemeClr>
              </a:buClr>
            </a:pPr>
            <a:endParaRPr lang="en-US" sz="1300">
              <a:solidFill>
                <a:schemeClr val="tx2"/>
              </a:solidFill>
            </a:endParaRPr>
          </a:p>
          <a:p>
            <a:pPr>
              <a:lnSpc>
                <a:spcPct val="140000"/>
              </a:lnSpc>
              <a:spcAft>
                <a:spcPts val="600"/>
              </a:spcAft>
              <a:buClr>
                <a:schemeClr val="bg2">
                  <a:lumMod val="75000"/>
                </a:schemeClr>
              </a:buClr>
            </a:pPr>
            <a:r>
              <a:rPr lang="en-US" sz="1300">
                <a:solidFill>
                  <a:schemeClr val="tx2"/>
                </a:solidFill>
              </a:rPr>
              <a:t>Nothing is a "catastrophe" so learn to think about problems as opportunities to use your flexible thinking. </a:t>
            </a:r>
            <a:r>
              <a:rPr lang="en-US" sz="1300" b="1">
                <a:solidFill>
                  <a:schemeClr val="tx2"/>
                </a:solidFill>
              </a:rPr>
              <a:t>Avoid black and white thinking! </a:t>
            </a:r>
            <a:r>
              <a:rPr lang="en-US" sz="1300">
                <a:solidFill>
                  <a:schemeClr val="tx2"/>
                </a:solidFill>
              </a:rPr>
              <a:t> Look for the grey!</a:t>
            </a:r>
          </a:p>
          <a:p>
            <a:pPr>
              <a:lnSpc>
                <a:spcPct val="140000"/>
              </a:lnSpc>
              <a:spcAft>
                <a:spcPts val="600"/>
              </a:spcAft>
              <a:buClr>
                <a:schemeClr val="bg2">
                  <a:lumMod val="75000"/>
                </a:schemeClr>
              </a:buClr>
            </a:pPr>
            <a:endParaRPr lang="en-US" sz="900">
              <a:solidFill>
                <a:schemeClr val="tx2"/>
              </a:solidFill>
            </a:endParaRPr>
          </a:p>
          <a:p>
            <a:pPr>
              <a:lnSpc>
                <a:spcPct val="140000"/>
              </a:lnSpc>
              <a:spcAft>
                <a:spcPts val="600"/>
              </a:spcAft>
              <a:buClr>
                <a:schemeClr val="bg2">
                  <a:lumMod val="75000"/>
                </a:schemeClr>
              </a:buClr>
            </a:pPr>
            <a:endParaRPr lang="en-US" sz="900">
              <a:solidFill>
                <a:schemeClr val="tx2"/>
              </a:solidFill>
            </a:endParaRPr>
          </a:p>
        </p:txBody>
      </p:sp>
    </p:spTree>
    <p:extLst>
      <p:ext uri="{BB962C8B-B14F-4D97-AF65-F5344CB8AC3E}">
        <p14:creationId xmlns:p14="http://schemas.microsoft.com/office/powerpoint/2010/main" val="4005217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DAD0B-E75A-471D-97AE-A5F1B7B466FA}"/>
              </a:ext>
            </a:extLst>
          </p:cNvPr>
          <p:cNvSpPr>
            <a:spLocks noGrp="1"/>
          </p:cNvSpPr>
          <p:nvPr>
            <p:ph type="title"/>
          </p:nvPr>
        </p:nvSpPr>
        <p:spPr/>
        <p:txBody>
          <a:bodyPr/>
          <a:lstStyle/>
          <a:p>
            <a:r>
              <a:rPr lang="en-US"/>
              <a:t>Name 3 Things You Can Do About It…</a:t>
            </a:r>
          </a:p>
        </p:txBody>
      </p:sp>
      <p:sp>
        <p:nvSpPr>
          <p:cNvPr id="3" name="Content Placeholder 2">
            <a:extLst>
              <a:ext uri="{FF2B5EF4-FFF2-40B4-BE49-F238E27FC236}">
                <a16:creationId xmlns:a16="http://schemas.microsoft.com/office/drawing/2014/main" id="{3A506B15-EC9C-432D-8EC8-43CD006F07E5}"/>
              </a:ext>
            </a:extLst>
          </p:cNvPr>
          <p:cNvSpPr>
            <a:spLocks noGrp="1"/>
          </p:cNvSpPr>
          <p:nvPr>
            <p:ph idx="1"/>
          </p:nvPr>
        </p:nvSpPr>
        <p:spPr>
          <a:xfrm>
            <a:off x="1069848" y="1874519"/>
            <a:ext cx="9634011" cy="4764819"/>
          </a:xfrm>
        </p:spPr>
        <p:txBody>
          <a:bodyPr>
            <a:normAutofit fontScale="77500" lnSpcReduction="20000"/>
          </a:bodyPr>
          <a:lstStyle/>
          <a:p>
            <a:r>
              <a:rPr lang="en-US"/>
              <a:t>1) You are at the park and someone gets hurt and is bleeding.</a:t>
            </a:r>
          </a:p>
          <a:p>
            <a:r>
              <a:rPr lang="en-US"/>
              <a:t>2) You arrive at the airport and you have missed your flight.</a:t>
            </a:r>
          </a:p>
          <a:p>
            <a:r>
              <a:rPr lang="en-US"/>
              <a:t>3) Your friend is making your favorite dish but is missing a key ingredient.</a:t>
            </a:r>
          </a:p>
          <a:p>
            <a:r>
              <a:rPr lang="en-US"/>
              <a:t>4) Mid-day you notice your shoes feel painful and tight on your feet.</a:t>
            </a:r>
          </a:p>
          <a:p>
            <a:r>
              <a:rPr lang="en-US"/>
              <a:t>5) There’s a storm and the power goes out</a:t>
            </a:r>
          </a:p>
          <a:p>
            <a:r>
              <a:rPr lang="en-US"/>
              <a:t>6)You and a friend have tix to the theatre. Your friend gets sick and can’t go.</a:t>
            </a:r>
          </a:p>
          <a:p>
            <a:r>
              <a:rPr lang="en-US"/>
              <a:t>7)You stepped in gum.</a:t>
            </a:r>
          </a:p>
          <a:p>
            <a:r>
              <a:rPr lang="en-US"/>
              <a:t>8)You are taking a class and you don’t know anyone.</a:t>
            </a:r>
          </a:p>
          <a:p>
            <a:r>
              <a:rPr lang="en-US"/>
              <a:t>9) Your neighbor has extra mulch and says come get it before the rain comes. You are busy all day...</a:t>
            </a:r>
          </a:p>
          <a:p>
            <a:r>
              <a:rPr lang="en-US"/>
              <a:t>10) You arrive at a restaurant to meet friends and it’s too loud for you. You can’t hear anyone.</a:t>
            </a:r>
          </a:p>
        </p:txBody>
      </p:sp>
    </p:spTree>
    <p:extLst>
      <p:ext uri="{BB962C8B-B14F-4D97-AF65-F5344CB8AC3E}">
        <p14:creationId xmlns:p14="http://schemas.microsoft.com/office/powerpoint/2010/main" val="2193713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xclamation mark on a yellow background">
            <a:extLst>
              <a:ext uri="{FF2B5EF4-FFF2-40B4-BE49-F238E27FC236}">
                <a16:creationId xmlns:a16="http://schemas.microsoft.com/office/drawing/2014/main" id="{A9A36177-F5C2-9865-1B97-76ACB6A81238}"/>
              </a:ext>
            </a:extLst>
          </p:cNvPr>
          <p:cNvPicPr>
            <a:picLocks noChangeAspect="1"/>
          </p:cNvPicPr>
          <p:nvPr/>
        </p:nvPicPr>
        <p:blipFill rotWithShape="1">
          <a:blip r:embed="rId2">
            <a:alphaModFix amt="60000"/>
          </a:blip>
          <a:srcRect l="27659" r="14575" b="-10"/>
          <a:stretch/>
        </p:blipFill>
        <p:spPr>
          <a:xfrm>
            <a:off x="-1" y="1"/>
            <a:ext cx="5295331" cy="6875834"/>
          </a:xfrm>
          <a:prstGeom prst="rect">
            <a:avLst/>
          </a:prstGeom>
        </p:spPr>
      </p:pic>
      <p:sp>
        <p:nvSpPr>
          <p:cNvPr id="2" name="Title"/>
          <p:cNvSpPr>
            <a:spLocks noGrp="1"/>
          </p:cNvSpPr>
          <p:nvPr>
            <p:ph type="ctrTitle"/>
          </p:nvPr>
        </p:nvSpPr>
        <p:spPr>
          <a:xfrm>
            <a:off x="591674" y="1395699"/>
            <a:ext cx="4223965" cy="4111831"/>
          </a:xfrm>
        </p:spPr>
        <p:txBody>
          <a:bodyPr>
            <a:normAutofit/>
          </a:bodyPr>
          <a:lstStyle/>
          <a:p>
            <a:pPr algn="ctr"/>
            <a:r>
              <a:rPr lang="en-US">
                <a:solidFill>
                  <a:srgbClr val="FFFFFF"/>
                </a:solidFill>
              </a:rPr>
              <a:t>Week 7 Impulse Control Strategies</a:t>
            </a:r>
          </a:p>
        </p:txBody>
      </p:sp>
      <p:sp>
        <p:nvSpPr>
          <p:cNvPr id="3" name="Content Placeholder"/>
          <p:cNvSpPr>
            <a:spLocks noGrp="1"/>
          </p:cNvSpPr>
          <p:nvPr>
            <p:ph idx="1"/>
          </p:nvPr>
        </p:nvSpPr>
        <p:spPr>
          <a:xfrm>
            <a:off x="6607791" y="909497"/>
            <a:ext cx="5219700" cy="5594230"/>
          </a:xfrm>
        </p:spPr>
        <p:txBody>
          <a:bodyPr vert="horz" lIns="91440" tIns="45720" rIns="91440" bIns="45720" rtlCol="0" anchor="t">
            <a:normAutofit fontScale="92500"/>
          </a:bodyPr>
          <a:lstStyle/>
          <a:p>
            <a:pPr lvl="0">
              <a:lnSpc>
                <a:spcPct val="140000"/>
              </a:lnSpc>
            </a:pPr>
            <a:r>
              <a:rPr lang="en-US" sz="1900"/>
              <a:t>Conversation is not a race</a:t>
            </a:r>
          </a:p>
          <a:p>
            <a:pPr lvl="0">
              <a:lnSpc>
                <a:spcPct val="140000"/>
              </a:lnSpc>
            </a:pPr>
            <a:r>
              <a:rPr lang="en-US" sz="1900"/>
              <a:t>Sending off impulsive emails can often lead to problems at work</a:t>
            </a:r>
          </a:p>
          <a:p>
            <a:pPr lvl="0">
              <a:lnSpc>
                <a:spcPct val="140000"/>
              </a:lnSpc>
            </a:pPr>
            <a:r>
              <a:rPr lang="en-US" sz="1900"/>
              <a:t>With each potential outcome consider consequences that may arise -“</a:t>
            </a:r>
            <a:r>
              <a:rPr lang="en-US" sz="1900" b="1"/>
              <a:t>Play The Tape Forward</a:t>
            </a:r>
            <a:r>
              <a:rPr lang="en-US" sz="1900"/>
              <a:t>” is another way to remind yourself to link behavior choices to outcomes</a:t>
            </a:r>
          </a:p>
          <a:p>
            <a:pPr>
              <a:lnSpc>
                <a:spcPct val="140000"/>
              </a:lnSpc>
            </a:pPr>
            <a:r>
              <a:rPr lang="en-US" sz="1900"/>
              <a:t>*Play the tape forward example: If you want to and have the impulse to eat more sweets after dinner, think about stepping on the scale the next morning.</a:t>
            </a:r>
          </a:p>
          <a:p>
            <a:pPr>
              <a:lnSpc>
                <a:spcPct val="140000"/>
              </a:lnSpc>
            </a:pPr>
            <a:r>
              <a:rPr lang="en-US" sz="1900"/>
              <a:t>Choose </a:t>
            </a:r>
            <a:r>
              <a:rPr lang="en-US" sz="1900" i="1"/>
              <a:t>good</a:t>
            </a:r>
            <a:r>
              <a:rPr lang="en-US" sz="1900"/>
              <a:t> fidget toys (non primary focus)</a:t>
            </a:r>
          </a:p>
        </p:txBody>
      </p:sp>
    </p:spTree>
    <p:extLst>
      <p:ext uri="{BB962C8B-B14F-4D97-AF65-F5344CB8AC3E}">
        <p14:creationId xmlns:p14="http://schemas.microsoft.com/office/powerpoint/2010/main" val="3085214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Zigzag indicator line">
            <a:extLst>
              <a:ext uri="{FF2B5EF4-FFF2-40B4-BE49-F238E27FC236}">
                <a16:creationId xmlns:a16="http://schemas.microsoft.com/office/drawing/2014/main" id="{654196EB-02AF-D6FB-5373-B8CA53BC0442}"/>
              </a:ext>
            </a:extLst>
          </p:cNvPr>
          <p:cNvPicPr>
            <a:picLocks noChangeAspect="1"/>
          </p:cNvPicPr>
          <p:nvPr/>
        </p:nvPicPr>
        <p:blipFill rotWithShape="1">
          <a:blip r:embed="rId2">
            <a:alphaModFix amt="60000"/>
          </a:blip>
          <a:srcRect l="21530" r="27063" b="-1"/>
          <a:stretch/>
        </p:blipFill>
        <p:spPr>
          <a:xfrm>
            <a:off x="-1" y="1"/>
            <a:ext cx="5295331" cy="6875834"/>
          </a:xfrm>
          <a:prstGeom prst="rect">
            <a:avLst/>
          </a:prstGeom>
        </p:spPr>
      </p:pic>
      <p:sp>
        <p:nvSpPr>
          <p:cNvPr id="2" name="Title 1">
            <a:extLst>
              <a:ext uri="{FF2B5EF4-FFF2-40B4-BE49-F238E27FC236}">
                <a16:creationId xmlns:a16="http://schemas.microsoft.com/office/drawing/2014/main" id="{C7813275-5BB0-825F-9C82-67A87063C8EB}"/>
              </a:ext>
            </a:extLst>
          </p:cNvPr>
          <p:cNvSpPr>
            <a:spLocks noGrp="1"/>
          </p:cNvSpPr>
          <p:nvPr>
            <p:ph type="title"/>
          </p:nvPr>
        </p:nvSpPr>
        <p:spPr>
          <a:xfrm>
            <a:off x="591674" y="1395699"/>
            <a:ext cx="4223965" cy="4111831"/>
          </a:xfrm>
        </p:spPr>
        <p:txBody>
          <a:bodyPr>
            <a:normAutofit/>
          </a:bodyPr>
          <a:lstStyle/>
          <a:p>
            <a:pPr algn="ctr"/>
            <a:r>
              <a:rPr lang="en-US">
                <a:solidFill>
                  <a:srgbClr val="FFFFFF"/>
                </a:solidFill>
              </a:rPr>
              <a:t>Impulse Control Strategies</a:t>
            </a:r>
          </a:p>
        </p:txBody>
      </p:sp>
      <p:sp>
        <p:nvSpPr>
          <p:cNvPr id="3" name="Content Placeholder 2">
            <a:extLst>
              <a:ext uri="{FF2B5EF4-FFF2-40B4-BE49-F238E27FC236}">
                <a16:creationId xmlns:a16="http://schemas.microsoft.com/office/drawing/2014/main" id="{1FBC3BC8-767E-486C-8FE9-4BC8900DD346}"/>
              </a:ext>
            </a:extLst>
          </p:cNvPr>
          <p:cNvSpPr>
            <a:spLocks noGrp="1"/>
          </p:cNvSpPr>
          <p:nvPr>
            <p:ph idx="1"/>
          </p:nvPr>
        </p:nvSpPr>
        <p:spPr>
          <a:xfrm>
            <a:off x="6096000" y="-1"/>
            <a:ext cx="5219700" cy="6599583"/>
          </a:xfrm>
        </p:spPr>
        <p:txBody>
          <a:bodyPr>
            <a:noAutofit/>
          </a:bodyPr>
          <a:lstStyle/>
          <a:p>
            <a:pPr>
              <a:lnSpc>
                <a:spcPct val="140000"/>
              </a:lnSpc>
            </a:pPr>
            <a:r>
              <a:rPr lang="en-US" sz="1200" b="0" i="0">
                <a:latin typeface="Century Gothic"/>
                <a:ea typeface="Century Gothic"/>
                <a:cs typeface="Century Gothic"/>
              </a:rPr>
              <a:t>-</a:t>
            </a:r>
            <a:r>
              <a:rPr lang="en-US" sz="1200" b="1" i="0">
                <a:latin typeface="Century Gothic"/>
                <a:ea typeface="Century Gothic"/>
                <a:cs typeface="Century Gothic"/>
              </a:rPr>
              <a:t>Delay Gratification</a:t>
            </a:r>
            <a:r>
              <a:rPr lang="en-US" sz="1200" b="0" i="0">
                <a:latin typeface="Century Gothic"/>
                <a:ea typeface="Century Gothic"/>
                <a:cs typeface="Century Gothic"/>
              </a:rPr>
              <a:t>. Each time you delay gratification you are building up a muscle. This muscle allows you to build your confidence in your ability to make good choices. </a:t>
            </a:r>
          </a:p>
          <a:p>
            <a:pPr>
              <a:lnSpc>
                <a:spcPct val="140000"/>
              </a:lnSpc>
            </a:pPr>
            <a:r>
              <a:rPr lang="en-US" sz="1200">
                <a:latin typeface="Century Gothic"/>
                <a:ea typeface="Century Gothic"/>
                <a:cs typeface="Century Gothic"/>
              </a:rPr>
              <a:t>-Rather than blurting things out during conversation you can always send a thoughtful email after the fact.</a:t>
            </a:r>
          </a:p>
          <a:p>
            <a:pPr>
              <a:lnSpc>
                <a:spcPct val="140000"/>
              </a:lnSpc>
            </a:pPr>
            <a:r>
              <a:rPr lang="en-US" sz="1200">
                <a:latin typeface="Century Gothic"/>
                <a:ea typeface="Century Gothic"/>
                <a:cs typeface="Century Gothic"/>
              </a:rPr>
              <a:t>-When tempted to be impulsive with behavior that can lead to trouble</a:t>
            </a:r>
            <a:r>
              <a:rPr lang="en-US" sz="1200" b="1">
                <a:latin typeface="Century Gothic"/>
                <a:ea typeface="Century Gothic"/>
                <a:cs typeface="Century Gothic"/>
              </a:rPr>
              <a:t>, picture some potential consequences</a:t>
            </a:r>
            <a:r>
              <a:rPr lang="en-US" sz="1200">
                <a:latin typeface="Century Gothic"/>
                <a:ea typeface="Century Gothic"/>
                <a:cs typeface="Century Gothic"/>
              </a:rPr>
              <a:t>.</a:t>
            </a:r>
          </a:p>
          <a:p>
            <a:pPr>
              <a:lnSpc>
                <a:spcPct val="140000"/>
              </a:lnSpc>
            </a:pPr>
            <a:r>
              <a:rPr lang="en-US" sz="1200">
                <a:latin typeface="Century Gothic"/>
                <a:ea typeface="Century Gothic"/>
                <a:cs typeface="Century Gothic"/>
              </a:rPr>
              <a:t>Consider the </a:t>
            </a:r>
            <a:r>
              <a:rPr lang="en-US" sz="1200" b="1">
                <a:latin typeface="Century Gothic"/>
                <a:ea typeface="Century Gothic"/>
                <a:cs typeface="Century Gothic"/>
              </a:rPr>
              <a:t>consequences</a:t>
            </a:r>
            <a:r>
              <a:rPr lang="en-US" sz="1200">
                <a:latin typeface="Century Gothic"/>
                <a:ea typeface="Century Gothic"/>
                <a:cs typeface="Century Gothic"/>
              </a:rPr>
              <a:t> of gambling, drinking, using drugs, spending money, or making a joke at someone else's expense. </a:t>
            </a:r>
          </a:p>
          <a:p>
            <a:pPr>
              <a:lnSpc>
                <a:spcPct val="140000"/>
              </a:lnSpc>
            </a:pPr>
            <a:r>
              <a:rPr lang="en-US" sz="1200">
                <a:latin typeface="Century Gothic"/>
                <a:ea typeface="Century Gothic"/>
                <a:cs typeface="Century Gothic"/>
              </a:rPr>
              <a:t>-If you find yourself interrupting someone when they are speaking, apologize and ask them to finish their thought. </a:t>
            </a:r>
            <a:r>
              <a:rPr lang="en-US" sz="1200" i="1">
                <a:latin typeface="Century Gothic"/>
                <a:ea typeface="Century Gothic"/>
                <a:cs typeface="Century Gothic"/>
              </a:rPr>
              <a:t>(Many people with ADHD have developed the habit of interrupting others when they are speaking or busy.) Grow this awareness so you can be a better conversationalist and people will be less frustrated with you.</a:t>
            </a:r>
          </a:p>
          <a:p>
            <a:pPr>
              <a:lnSpc>
                <a:spcPct val="140000"/>
              </a:lnSpc>
            </a:pPr>
            <a:r>
              <a:rPr lang="en-US" sz="1200">
                <a:latin typeface="Century Gothic"/>
                <a:ea typeface="Century Gothic"/>
                <a:cs typeface="Century Gothic"/>
              </a:rPr>
              <a:t>-When unsure of an appropriate response to an opportunity to be impulsive, </a:t>
            </a:r>
            <a:r>
              <a:rPr lang="en-US" sz="1200" b="1">
                <a:latin typeface="Century Gothic"/>
                <a:ea typeface="Century Gothic"/>
                <a:cs typeface="Century Gothic"/>
              </a:rPr>
              <a:t>consider what someone you admire would do </a:t>
            </a:r>
            <a:r>
              <a:rPr lang="en-US" sz="1200">
                <a:latin typeface="Century Gothic"/>
                <a:ea typeface="Century Gothic"/>
                <a:cs typeface="Century Gothic"/>
              </a:rPr>
              <a:t>in your exact situation. </a:t>
            </a:r>
          </a:p>
          <a:p>
            <a:pPr>
              <a:lnSpc>
                <a:spcPct val="140000"/>
              </a:lnSpc>
            </a:pPr>
            <a:r>
              <a:rPr lang="en-US" sz="1200">
                <a:latin typeface="Century Gothic"/>
                <a:ea typeface="Century Gothic"/>
                <a:cs typeface="Century Gothic"/>
              </a:rPr>
              <a:t>“If I </a:t>
            </a:r>
            <a:r>
              <a:rPr lang="en-US" sz="1200" b="1">
                <a:latin typeface="Century Gothic"/>
                <a:ea typeface="Century Gothic"/>
                <a:cs typeface="Century Gothic"/>
              </a:rPr>
              <a:t>prioritize the future </a:t>
            </a:r>
            <a:r>
              <a:rPr lang="en-US" sz="1200">
                <a:latin typeface="Century Gothic"/>
                <a:ea typeface="Century Gothic"/>
                <a:cs typeface="Century Gothic"/>
              </a:rPr>
              <a:t>over right now, does this change my behavior choice?”</a:t>
            </a:r>
          </a:p>
        </p:txBody>
      </p:sp>
    </p:spTree>
    <p:extLst>
      <p:ext uri="{BB962C8B-B14F-4D97-AF65-F5344CB8AC3E}">
        <p14:creationId xmlns:p14="http://schemas.microsoft.com/office/powerpoint/2010/main" val="863611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EC521-ADE0-433D-BFD7-8DAFD4CD48FC}"/>
              </a:ext>
            </a:extLst>
          </p:cNvPr>
          <p:cNvSpPr>
            <a:spLocks noGrp="1"/>
          </p:cNvSpPr>
          <p:nvPr>
            <p:ph type="title"/>
          </p:nvPr>
        </p:nvSpPr>
        <p:spPr/>
        <p:txBody>
          <a:bodyPr/>
          <a:lstStyle/>
          <a:p>
            <a:r>
              <a:rPr lang="en-US"/>
              <a:t>Map Out Where To Intervene</a:t>
            </a:r>
          </a:p>
        </p:txBody>
      </p:sp>
      <p:pic>
        <p:nvPicPr>
          <p:cNvPr id="4" name="Content Placeholder 3">
            <a:extLst>
              <a:ext uri="{FF2B5EF4-FFF2-40B4-BE49-F238E27FC236}">
                <a16:creationId xmlns:a16="http://schemas.microsoft.com/office/drawing/2014/main" id="{9CF3F583-3563-4563-A5C6-D94F7FE7EED5}"/>
              </a:ext>
            </a:extLst>
          </p:cNvPr>
          <p:cNvPicPr>
            <a:picLocks noGrp="1" noChangeAspect="1"/>
          </p:cNvPicPr>
          <p:nvPr>
            <p:ph idx="1"/>
          </p:nvPr>
        </p:nvPicPr>
        <p:blipFill>
          <a:blip r:embed="rId2"/>
          <a:stretch>
            <a:fillRect/>
          </a:stretch>
        </p:blipFill>
        <p:spPr>
          <a:xfrm>
            <a:off x="2292627" y="1874838"/>
            <a:ext cx="7288696" cy="4817510"/>
          </a:xfrm>
          <a:prstGeom prst="rect">
            <a:avLst/>
          </a:prstGeom>
        </p:spPr>
      </p:pic>
    </p:spTree>
    <p:extLst>
      <p:ext uri="{BB962C8B-B14F-4D97-AF65-F5344CB8AC3E}">
        <p14:creationId xmlns:p14="http://schemas.microsoft.com/office/powerpoint/2010/main" val="3261163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96AF3-6D52-F7EF-F29D-39A1F749CDE4}"/>
              </a:ext>
            </a:extLst>
          </p:cNvPr>
          <p:cNvSpPr>
            <a:spLocks noGrp="1"/>
          </p:cNvSpPr>
          <p:nvPr>
            <p:ph type="title"/>
          </p:nvPr>
        </p:nvSpPr>
        <p:spPr/>
        <p:txBody>
          <a:bodyPr>
            <a:normAutofit fontScale="90000"/>
          </a:bodyPr>
          <a:lstStyle/>
          <a:p>
            <a:r>
              <a:rPr lang="en-US"/>
              <a:t>Impulse Control Opportunities!</a:t>
            </a:r>
            <a:br>
              <a:rPr lang="en-US"/>
            </a:br>
            <a:r>
              <a:rPr lang="en-US"/>
              <a:t>What do you do when...</a:t>
            </a:r>
            <a:br>
              <a:rPr lang="en-US"/>
            </a:br>
            <a:endParaRPr lang="en-US"/>
          </a:p>
        </p:txBody>
      </p:sp>
      <p:sp>
        <p:nvSpPr>
          <p:cNvPr id="3" name="Content Placeholder 2">
            <a:extLst>
              <a:ext uri="{FF2B5EF4-FFF2-40B4-BE49-F238E27FC236}">
                <a16:creationId xmlns:a16="http://schemas.microsoft.com/office/drawing/2014/main" id="{378AAC50-FB56-AF16-416F-398C16105BE9}"/>
              </a:ext>
            </a:extLst>
          </p:cNvPr>
          <p:cNvSpPr>
            <a:spLocks noGrp="1"/>
          </p:cNvSpPr>
          <p:nvPr>
            <p:ph idx="1"/>
          </p:nvPr>
        </p:nvSpPr>
        <p:spPr/>
        <p:txBody>
          <a:bodyPr vert="horz" lIns="91440" tIns="45720" rIns="91440" bIns="45720" rtlCol="0" anchor="t">
            <a:normAutofit fontScale="92500" lnSpcReduction="20000"/>
          </a:bodyPr>
          <a:lstStyle/>
          <a:p>
            <a:r>
              <a:rPr lang="en-US"/>
              <a:t>There's a giant bowl of M&amp;M's on the table at a friend's house. You love M&amp;M's.</a:t>
            </a:r>
          </a:p>
          <a:p>
            <a:pPr>
              <a:buClr>
                <a:srgbClr val="B2ADBD"/>
              </a:buClr>
            </a:pPr>
            <a:r>
              <a:rPr lang="en-US"/>
              <a:t>There's a box of puppies outside the grocery store with a homeless person. There's a sign that says "free puppies." You love puppies.</a:t>
            </a:r>
          </a:p>
          <a:p>
            <a:pPr>
              <a:buClr>
                <a:srgbClr val="B2ADBD"/>
              </a:buClr>
            </a:pPr>
            <a:r>
              <a:rPr lang="en-US"/>
              <a:t>There's a button on the wall that says "this button will activate emergency personnel." You feel like pressing it.</a:t>
            </a:r>
          </a:p>
          <a:p>
            <a:pPr>
              <a:buClr>
                <a:srgbClr val="B2ADBD"/>
              </a:buClr>
            </a:pPr>
            <a:r>
              <a:rPr lang="en-US"/>
              <a:t>You are at a work party with colleagues. Someone dares you to dance on a table. You love to dance.</a:t>
            </a:r>
          </a:p>
          <a:p>
            <a:pPr>
              <a:buClr>
                <a:srgbClr val="B2ADBD"/>
              </a:buClr>
            </a:pPr>
            <a:r>
              <a:rPr lang="en-US"/>
              <a:t>Your ex (who you never fully got over) calls and asks you to come over and it's late. </a:t>
            </a:r>
          </a:p>
          <a:p>
            <a:pPr>
              <a:buClr>
                <a:srgbClr val="B2ADBD"/>
              </a:buClr>
            </a:pPr>
            <a:r>
              <a:rPr lang="en-US" b="1"/>
              <a:t>(How will you answer these if you </a:t>
            </a:r>
            <a:r>
              <a:rPr lang="en-US" b="1" i="1"/>
              <a:t>prioritize your future?)</a:t>
            </a:r>
          </a:p>
          <a:p>
            <a:pPr>
              <a:buClr>
                <a:srgbClr val="B2ADBD"/>
              </a:buClr>
            </a:pPr>
            <a:endParaRPr lang="en-US"/>
          </a:p>
        </p:txBody>
      </p:sp>
    </p:spTree>
    <p:extLst>
      <p:ext uri="{BB962C8B-B14F-4D97-AF65-F5344CB8AC3E}">
        <p14:creationId xmlns:p14="http://schemas.microsoft.com/office/powerpoint/2010/main" val="4078550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 Made it to Week 8! WRAP UP!</a:t>
            </a:r>
          </a:p>
        </p:txBody>
      </p:sp>
      <p:sp>
        <p:nvSpPr>
          <p:cNvPr id="3" name="Content Placeholder 2"/>
          <p:cNvSpPr>
            <a:spLocks noGrp="1"/>
          </p:cNvSpPr>
          <p:nvPr>
            <p:ph idx="1"/>
          </p:nvPr>
        </p:nvSpPr>
        <p:spPr/>
        <p:txBody>
          <a:bodyPr/>
          <a:lstStyle/>
          <a:p>
            <a:r>
              <a:rPr lang="en-US"/>
              <a:t>What strategies are working for you?</a:t>
            </a:r>
          </a:p>
          <a:p>
            <a:r>
              <a:rPr lang="en-US"/>
              <a:t>What are you still struggling with?</a:t>
            </a:r>
          </a:p>
          <a:p>
            <a:r>
              <a:rPr lang="en-US"/>
              <a:t>What additional questions do you have about ADHD?</a:t>
            </a:r>
          </a:p>
        </p:txBody>
      </p:sp>
    </p:spTree>
    <p:extLst>
      <p:ext uri="{BB962C8B-B14F-4D97-AF65-F5344CB8AC3E}">
        <p14:creationId xmlns:p14="http://schemas.microsoft.com/office/powerpoint/2010/main" val="2759915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07B3-D537-9DCD-6837-0AB241176033}"/>
              </a:ext>
            </a:extLst>
          </p:cNvPr>
          <p:cNvSpPr>
            <a:spLocks noGrp="1"/>
          </p:cNvSpPr>
          <p:nvPr>
            <p:ph type="title"/>
          </p:nvPr>
        </p:nvSpPr>
        <p:spPr/>
        <p:txBody>
          <a:bodyPr/>
          <a:lstStyle/>
          <a:p>
            <a:r>
              <a:rPr lang="en-US"/>
              <a:t>The </a:t>
            </a:r>
            <a:r>
              <a:rPr lang="en-US">
                <a:solidFill>
                  <a:schemeClr val="accent6">
                    <a:lumMod val="60000"/>
                    <a:lumOff val="40000"/>
                  </a:schemeClr>
                </a:solidFill>
              </a:rPr>
              <a:t>Positives</a:t>
            </a:r>
            <a:r>
              <a:rPr lang="en-US"/>
              <a:t> of the ADHD Brain</a:t>
            </a:r>
          </a:p>
        </p:txBody>
      </p:sp>
      <p:sp>
        <p:nvSpPr>
          <p:cNvPr id="3" name="Content Placeholder 2">
            <a:extLst>
              <a:ext uri="{FF2B5EF4-FFF2-40B4-BE49-F238E27FC236}">
                <a16:creationId xmlns:a16="http://schemas.microsoft.com/office/drawing/2014/main" id="{AADA3F70-ACC7-7FDC-45B4-C094EFD5B6B6}"/>
              </a:ext>
            </a:extLst>
          </p:cNvPr>
          <p:cNvSpPr>
            <a:spLocks noGrp="1"/>
          </p:cNvSpPr>
          <p:nvPr>
            <p:ph idx="1"/>
          </p:nvPr>
        </p:nvSpPr>
        <p:spPr/>
        <p:txBody>
          <a:bodyPr vert="horz" lIns="91440" tIns="45720" rIns="91440" bIns="45720" rtlCol="0" anchor="t">
            <a:normAutofit fontScale="92500" lnSpcReduction="10000"/>
          </a:bodyPr>
          <a:lstStyle/>
          <a:p>
            <a:r>
              <a:rPr lang="en-US"/>
              <a:t>Enthusiasm</a:t>
            </a:r>
          </a:p>
          <a:p>
            <a:pPr>
              <a:buClr>
                <a:srgbClr val="B2ADBD"/>
              </a:buClr>
            </a:pPr>
            <a:r>
              <a:rPr lang="en-US"/>
              <a:t>Creativity</a:t>
            </a:r>
          </a:p>
          <a:p>
            <a:pPr>
              <a:buClr>
                <a:srgbClr val="B2ADBD"/>
              </a:buClr>
            </a:pPr>
            <a:r>
              <a:rPr lang="en-US"/>
              <a:t>Energy</a:t>
            </a:r>
          </a:p>
          <a:p>
            <a:pPr>
              <a:buClr>
                <a:srgbClr val="B2ADBD"/>
              </a:buClr>
            </a:pPr>
            <a:r>
              <a:rPr lang="en-US"/>
              <a:t>Hyper-focus</a:t>
            </a:r>
          </a:p>
          <a:p>
            <a:pPr>
              <a:buClr>
                <a:srgbClr val="B2ADBD"/>
              </a:buClr>
            </a:pPr>
            <a:r>
              <a:rPr lang="en-US"/>
              <a:t>Spontaneity</a:t>
            </a:r>
          </a:p>
          <a:p>
            <a:pPr>
              <a:buClr>
                <a:srgbClr val="B2ADBD"/>
              </a:buClr>
            </a:pPr>
            <a:r>
              <a:rPr lang="en-US"/>
              <a:t>Resilience</a:t>
            </a:r>
          </a:p>
          <a:p>
            <a:pPr>
              <a:buClr>
                <a:srgbClr val="B2ADBD"/>
              </a:buClr>
            </a:pPr>
            <a:r>
              <a:rPr lang="en-US"/>
              <a:t>Can embrace chaos and create order</a:t>
            </a:r>
          </a:p>
          <a:p>
            <a:pPr>
              <a:buClr>
                <a:srgbClr val="B2ADBD"/>
              </a:buClr>
            </a:pPr>
            <a:r>
              <a:rPr lang="en-US"/>
              <a:t>Can thrive with an imminent deadline</a:t>
            </a:r>
          </a:p>
          <a:p>
            <a:pPr>
              <a:buClr>
                <a:srgbClr val="B2ADBD"/>
              </a:buClr>
            </a:pPr>
            <a:endParaRPr lang="en-US"/>
          </a:p>
        </p:txBody>
      </p:sp>
    </p:spTree>
    <p:extLst>
      <p:ext uri="{BB962C8B-B14F-4D97-AF65-F5344CB8AC3E}">
        <p14:creationId xmlns:p14="http://schemas.microsoft.com/office/powerpoint/2010/main" val="4087656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a:br>
            <a:r>
              <a:rPr lang="en-US"/>
              <a:t>Dopamine is a Neurotransmitter or chemical messenger in the brain, which is increased by stimulant medications for ADHD </a:t>
            </a:r>
            <a:r>
              <a:rPr lang="en-US">
                <a:solidFill>
                  <a:schemeClr val="accent5"/>
                </a:solidFill>
              </a:rPr>
              <a:t>but can also be increased through</a:t>
            </a:r>
            <a:r>
              <a:rPr lang="en-US"/>
              <a:t>:</a:t>
            </a:r>
            <a:br>
              <a:rPr lang="en-US"/>
            </a:br>
            <a:endParaRPr lang="en-US"/>
          </a:p>
        </p:txBody>
      </p:sp>
      <p:sp>
        <p:nvSpPr>
          <p:cNvPr id="3" name="Content Placeholder 2"/>
          <p:cNvSpPr>
            <a:spLocks noGrp="1"/>
          </p:cNvSpPr>
          <p:nvPr>
            <p:ph idx="1"/>
          </p:nvPr>
        </p:nvSpPr>
        <p:spPr>
          <a:xfrm>
            <a:off x="1069848" y="2321858"/>
            <a:ext cx="9634011" cy="3903999"/>
          </a:xfrm>
        </p:spPr>
        <p:txBody>
          <a:bodyPr>
            <a:normAutofit fontScale="85000" lnSpcReduction="20000"/>
          </a:bodyPr>
          <a:lstStyle/>
          <a:p>
            <a:r>
              <a:rPr lang="en-US" sz="1800" b="1">
                <a:solidFill>
                  <a:srgbClr val="7030A0"/>
                </a:solidFill>
              </a:rPr>
              <a:t>Meditation </a:t>
            </a:r>
          </a:p>
          <a:p>
            <a:r>
              <a:rPr lang="en-US" sz="1800" b="1">
                <a:solidFill>
                  <a:srgbClr val="7030A0"/>
                </a:solidFill>
              </a:rPr>
              <a:t>Eat healthy sources of protein </a:t>
            </a:r>
            <a:r>
              <a:rPr lang="en-US" sz="1800" b="1"/>
              <a:t>(Nuts, eggs, beans, beef, chicken, fish, lamb, nuts)</a:t>
            </a:r>
            <a:r>
              <a:rPr lang="en-US"/>
              <a:t> </a:t>
            </a:r>
          </a:p>
          <a:p>
            <a:r>
              <a:rPr lang="en-US" b="1">
                <a:solidFill>
                  <a:srgbClr val="7030A0"/>
                </a:solidFill>
              </a:rPr>
              <a:t>Foods known to increase dopamine include </a:t>
            </a:r>
            <a:r>
              <a:rPr lang="en-US"/>
              <a:t>chicken, almonds, apples, avocados, bananas, beets, chocolate, green leafy vegetables, green tea, lima beans, oatmeal, oranges, peas, sesame and pumpkin seeds, tomatoes, turmeric, watermelon </a:t>
            </a:r>
            <a:endParaRPr lang="en-US" sz="1800" b="1"/>
          </a:p>
          <a:p>
            <a:r>
              <a:rPr lang="en-US" b="1">
                <a:solidFill>
                  <a:srgbClr val="7030A0"/>
                </a:solidFill>
              </a:rPr>
              <a:t>Listen to music</a:t>
            </a:r>
            <a:r>
              <a:rPr lang="en-US">
                <a:solidFill>
                  <a:srgbClr val="7030A0"/>
                </a:solidFill>
              </a:rPr>
              <a:t> (without Lyrics)</a:t>
            </a:r>
          </a:p>
          <a:p>
            <a:r>
              <a:rPr lang="en-US" b="1">
                <a:solidFill>
                  <a:srgbClr val="7030A0"/>
                </a:solidFill>
              </a:rPr>
              <a:t>Get Sunlight</a:t>
            </a:r>
          </a:p>
          <a:p>
            <a:r>
              <a:rPr lang="en-US" b="1">
                <a:solidFill>
                  <a:srgbClr val="7030A0"/>
                </a:solidFill>
              </a:rPr>
              <a:t>Exercise</a:t>
            </a:r>
            <a:r>
              <a:rPr lang="en-US">
                <a:solidFill>
                  <a:srgbClr val="7030A0"/>
                </a:solidFill>
              </a:rPr>
              <a:t> (20-30 min a day minimum)</a:t>
            </a:r>
          </a:p>
          <a:p>
            <a:r>
              <a:rPr lang="en-US" b="1">
                <a:solidFill>
                  <a:srgbClr val="7030A0"/>
                </a:solidFill>
              </a:rPr>
              <a:t>Spend Time in nature/green spaces</a:t>
            </a:r>
          </a:p>
          <a:p>
            <a:endParaRPr lang="en-US"/>
          </a:p>
        </p:txBody>
      </p:sp>
    </p:spTree>
    <p:extLst>
      <p:ext uri="{BB962C8B-B14F-4D97-AF65-F5344CB8AC3E}">
        <p14:creationId xmlns:p14="http://schemas.microsoft.com/office/powerpoint/2010/main" val="3139584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Removing Barriers to Success</a:t>
            </a:r>
          </a:p>
        </p:txBody>
      </p:sp>
      <p:sp>
        <p:nvSpPr>
          <p:cNvPr id="3" name="Content Placeholder 2"/>
          <p:cNvSpPr>
            <a:spLocks noGrp="1"/>
          </p:cNvSpPr>
          <p:nvPr>
            <p:ph idx="1"/>
          </p:nvPr>
        </p:nvSpPr>
        <p:spPr/>
        <p:txBody>
          <a:bodyPr>
            <a:normAutofit fontScale="85000" lnSpcReduction="20000"/>
          </a:bodyPr>
          <a:lstStyle/>
          <a:p>
            <a:r>
              <a:rPr lang="en-US" sz="1400"/>
              <a:t>ADHD affects these areas of executive functioning: </a:t>
            </a:r>
            <a:r>
              <a:rPr lang="en-US" sz="1400" b="1"/>
              <a:t>attention and concentration, organization and planning, working memory, task initiation, emotional control, mental flexibility, and impulse control</a:t>
            </a:r>
            <a:r>
              <a:rPr lang="en-US" sz="1400"/>
              <a:t>. If weaknesses in these areas are hurting your ability to function well at school or in your employment, you can request </a:t>
            </a:r>
            <a:r>
              <a:rPr lang="en-US" sz="1400" i="1"/>
              <a:t>Accommodations</a:t>
            </a:r>
            <a:r>
              <a:rPr lang="en-US" sz="1400"/>
              <a:t> from your Human Resources </a:t>
            </a:r>
            <a:r>
              <a:rPr lang="en-US" sz="1400" err="1"/>
              <a:t>Dept</a:t>
            </a:r>
            <a:r>
              <a:rPr lang="en-US" sz="1400"/>
              <a:t>, as long as you are willing to disclose to HR that you have a condition protected by the ADA (Americans with Disabilities Act) or ADHD. Employers are required to keep their employees’ health information confidential. That means others on the team will not necessarily know the details behind an accommodation unless you inform your colleagues.</a:t>
            </a:r>
            <a:r>
              <a:rPr lang="en-US" sz="1600"/>
              <a:t> </a:t>
            </a:r>
            <a:r>
              <a:rPr lang="en-US" sz="1400"/>
              <a:t>An accommodation is </a:t>
            </a:r>
            <a:r>
              <a:rPr lang="en-US" sz="1400" i="1"/>
              <a:t>a change that removes a barrier to learning or getting work done.</a:t>
            </a:r>
            <a:r>
              <a:rPr lang="en-US" sz="1400"/>
              <a:t> First identify the barrier. Is it a loud room, written text, lack of structure, needing to stay seated, or something else? </a:t>
            </a:r>
          </a:p>
          <a:p>
            <a:r>
              <a:rPr lang="en-US" sz="1400"/>
              <a:t>You will need a letter from your doctor or BH Provider to confirm your condition.</a:t>
            </a:r>
          </a:p>
          <a:p>
            <a:r>
              <a:rPr lang="en-US" sz="1400"/>
              <a:t>Some accommodations that can be requested: (front row seating; first choice of classes during registration so the time of class works for you; headphones when needing to focus quietly (music with no words); Breaks to move around; ability to stand during work hours if sitting is difficult; Schedule changes that work best for you (early morning meetings could be scheduled in the afternoon instead?); fidget toys available at your work station; post it notes with your to-do list for the day within your work station; “walking meetings,” flexible lighting options, flexible breaks, written agendas provided before meetings, recap emails after meetings, pictures or videos showing how to complete tasks, checklists and progress bars at your work station, written instructions with clear steps and expectations. </a:t>
            </a:r>
          </a:p>
        </p:txBody>
      </p:sp>
    </p:spTree>
    <p:extLst>
      <p:ext uri="{BB962C8B-B14F-4D97-AF65-F5344CB8AC3E}">
        <p14:creationId xmlns:p14="http://schemas.microsoft.com/office/powerpoint/2010/main" val="2268909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9239DF-EAA4-47C3-B4E3-79C6BCB24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3" y="5267"/>
            <a:ext cx="6635041"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3932" y="571500"/>
            <a:ext cx="5110909" cy="1691969"/>
          </a:xfrm>
        </p:spPr>
        <p:txBody>
          <a:bodyPr>
            <a:normAutofit/>
          </a:bodyPr>
          <a:lstStyle/>
          <a:p>
            <a:pPr algn="ctr">
              <a:lnSpc>
                <a:spcPct val="90000"/>
              </a:lnSpc>
            </a:pPr>
            <a:r>
              <a:rPr lang="en-US" sz="3700"/>
              <a:t>Resources for help with Accommodations</a:t>
            </a:r>
            <a:br>
              <a:rPr lang="en-US" sz="3700"/>
            </a:br>
            <a:endParaRPr lang="en-US" sz="3700"/>
          </a:p>
        </p:txBody>
      </p:sp>
      <p:sp>
        <p:nvSpPr>
          <p:cNvPr id="3" name="Content Placeholder 2"/>
          <p:cNvSpPr>
            <a:spLocks noGrp="1"/>
          </p:cNvSpPr>
          <p:nvPr>
            <p:ph idx="1"/>
          </p:nvPr>
        </p:nvSpPr>
        <p:spPr>
          <a:xfrm>
            <a:off x="1066799" y="2415379"/>
            <a:ext cx="4539129" cy="3699747"/>
          </a:xfrm>
        </p:spPr>
        <p:txBody>
          <a:bodyPr>
            <a:normAutofit/>
          </a:bodyPr>
          <a:lstStyle/>
          <a:p>
            <a:pPr>
              <a:lnSpc>
                <a:spcPct val="140000"/>
              </a:lnSpc>
            </a:pPr>
            <a:r>
              <a:rPr lang="en-US" sz="1400">
                <a:hlinkClick r:id="rId2"/>
              </a:rPr>
              <a:t>https://www.understood.org/en/articles/faq-ada-at-work</a:t>
            </a:r>
            <a:endParaRPr lang="en-US" sz="1400"/>
          </a:p>
          <a:p>
            <a:pPr>
              <a:lnSpc>
                <a:spcPct val="140000"/>
              </a:lnSpc>
            </a:pPr>
            <a:r>
              <a:rPr lang="en-US" sz="1400">
                <a:hlinkClick r:id="rId2"/>
              </a:rPr>
              <a:t>https://www.understood.org/en/articles/faq-ada-at-work</a:t>
            </a:r>
            <a:endParaRPr lang="en-US" sz="1400"/>
          </a:p>
          <a:p>
            <a:pPr>
              <a:lnSpc>
                <a:spcPct val="140000"/>
              </a:lnSpc>
            </a:pPr>
            <a:r>
              <a:rPr lang="en-US" sz="1400">
                <a:hlinkClick r:id="rId3"/>
              </a:rPr>
              <a:t>https://www.understood.org/en/articles/reasonable-workplace-accommodation-examples</a:t>
            </a:r>
            <a:endParaRPr lang="en-US" sz="1400"/>
          </a:p>
          <a:p>
            <a:pPr>
              <a:lnSpc>
                <a:spcPct val="140000"/>
              </a:lnSpc>
            </a:pPr>
            <a:endParaRPr lang="en-US" sz="1400"/>
          </a:p>
          <a:p>
            <a:pPr>
              <a:lnSpc>
                <a:spcPct val="140000"/>
              </a:lnSpc>
            </a:pPr>
            <a:r>
              <a:rPr lang="en-US" sz="1400"/>
              <a:t>Have questions about accommodations? Visit ADA.gov, or call the ADA information line at 1-800-514-0301 (voice) or 1-833-610-1264 (TTY). </a:t>
            </a:r>
          </a:p>
          <a:p>
            <a:pPr>
              <a:lnSpc>
                <a:spcPct val="140000"/>
              </a:lnSpc>
            </a:pPr>
            <a:endParaRPr lang="en-US" sz="1400"/>
          </a:p>
        </p:txBody>
      </p:sp>
      <p:pic>
        <p:nvPicPr>
          <p:cNvPr id="5" name="Picture 4" descr="Pen placed on top of a signature line">
            <a:extLst>
              <a:ext uri="{FF2B5EF4-FFF2-40B4-BE49-F238E27FC236}">
                <a16:creationId xmlns:a16="http://schemas.microsoft.com/office/drawing/2014/main" id="{9C063D0A-56B5-BABB-0FA0-2D758CFEA7E9}"/>
              </a:ext>
            </a:extLst>
          </p:cNvPr>
          <p:cNvPicPr>
            <a:picLocks noChangeAspect="1"/>
          </p:cNvPicPr>
          <p:nvPr/>
        </p:nvPicPr>
        <p:blipFill>
          <a:blip r:embed="rId4"/>
          <a:srcRect l="46083"/>
          <a:stretch/>
        </p:blipFill>
        <p:spPr>
          <a:xfrm>
            <a:off x="6645834" y="1"/>
            <a:ext cx="5546166" cy="6866192"/>
          </a:xfrm>
          <a:prstGeom prst="rect">
            <a:avLst/>
          </a:prstGeom>
        </p:spPr>
      </p:pic>
      <p:grpSp>
        <p:nvGrpSpPr>
          <p:cNvPr id="13" name="Group 12">
            <a:extLst>
              <a:ext uri="{FF2B5EF4-FFF2-40B4-BE49-F238E27FC236}">
                <a16:creationId xmlns:a16="http://schemas.microsoft.com/office/drawing/2014/main" id="{3389B237-4CAB-4403-A95C-C04D71F4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5458" y="-31769"/>
            <a:ext cx="510538" cy="6804779"/>
            <a:chOff x="11445458" y="-31769"/>
            <a:chExt cx="510538" cy="6804779"/>
          </a:xfrm>
        </p:grpSpPr>
        <p:sp>
          <p:nvSpPr>
            <p:cNvPr id="14"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521" y="666336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3">
              <a:extLst>
                <a:ext uri="{FF2B5EF4-FFF2-40B4-BE49-F238E27FC236}">
                  <a16:creationId xmlns:a16="http://schemas.microsoft.com/office/drawing/2014/main" id="{0E53B701-E5D9-4269-97AD-69F3087D2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8634" y="742112"/>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1">
              <a:extLst>
                <a:ext uri="{FF2B5EF4-FFF2-40B4-BE49-F238E27FC236}">
                  <a16:creationId xmlns:a16="http://schemas.microsoft.com/office/drawing/2014/main" id="{53F3EB0D-ADA8-4F65-9811-0A990FE6BE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6592" y="95982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3">
              <a:extLst>
                <a:ext uri="{FF2B5EF4-FFF2-40B4-BE49-F238E27FC236}">
                  <a16:creationId xmlns:a16="http://schemas.microsoft.com/office/drawing/2014/main" id="{7FC10137-17E1-4C6D-B7A2-CD86B7C148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678" y="1198596"/>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4">
              <a:extLst>
                <a:ext uri="{FF2B5EF4-FFF2-40B4-BE49-F238E27FC236}">
                  <a16:creationId xmlns:a16="http://schemas.microsoft.com/office/drawing/2014/main" id="{983715DD-6794-4B57-8585-E0EFF671E7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8560" y="44736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5">
              <a:extLst>
                <a:ext uri="{FF2B5EF4-FFF2-40B4-BE49-F238E27FC236}">
                  <a16:creationId xmlns:a16="http://schemas.microsoft.com/office/drawing/2014/main" id="{6B8B9805-E14F-4943-B15E-48460BFD60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538" y="140819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56">
              <a:extLst>
                <a:ext uri="{FF2B5EF4-FFF2-40B4-BE49-F238E27FC236}">
                  <a16:creationId xmlns:a16="http://schemas.microsoft.com/office/drawing/2014/main" id="{112C42C6-34DE-404D-B18A-8E94E76A3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234" y="223823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7">
              <a:extLst>
                <a:ext uri="{FF2B5EF4-FFF2-40B4-BE49-F238E27FC236}">
                  <a16:creationId xmlns:a16="http://schemas.microsoft.com/office/drawing/2014/main" id="{105114E3-B528-44FB-AD64-31F7940A69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0687" y="1617942"/>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9">
              <a:extLst>
                <a:ext uri="{FF2B5EF4-FFF2-40B4-BE49-F238E27FC236}">
                  <a16:creationId xmlns:a16="http://schemas.microsoft.com/office/drawing/2014/main" id="{66162961-2E66-4F1D-AD08-A09C28C5E0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0137" y="20029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0">
              <a:extLst>
                <a:ext uri="{FF2B5EF4-FFF2-40B4-BE49-F238E27FC236}">
                  <a16:creationId xmlns:a16="http://schemas.microsoft.com/office/drawing/2014/main" id="{7DF10D80-7F03-41B7-BF83-7086CFB705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5368" y="1847736"/>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61">
              <a:extLst>
                <a:ext uri="{FF2B5EF4-FFF2-40B4-BE49-F238E27FC236}">
                  <a16:creationId xmlns:a16="http://schemas.microsoft.com/office/drawing/2014/main" id="{60E5BEF8-88A7-4088-8382-FC596B16B9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4067" y="-128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0903" y="665835"/>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275" y="89688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934" y="113467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81">
              <a:extLst>
                <a:ext uri="{FF2B5EF4-FFF2-40B4-BE49-F238E27FC236}">
                  <a16:creationId xmlns:a16="http://schemas.microsoft.com/office/drawing/2014/main" id="{884943FC-F8F5-47A2-8C6C-AD8385B0F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0984" y="2147729"/>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2">
              <a:extLst>
                <a:ext uri="{FF2B5EF4-FFF2-40B4-BE49-F238E27FC236}">
                  <a16:creationId xmlns:a16="http://schemas.microsoft.com/office/drawing/2014/main" id="{FBD1CFD7-B550-428B-99C5-E70AE1117A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820" y="1925276"/>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3">
              <a:extLst>
                <a:ext uri="{FF2B5EF4-FFF2-40B4-BE49-F238E27FC236}">
                  <a16:creationId xmlns:a16="http://schemas.microsoft.com/office/drawing/2014/main" id="{86464553-DBB1-4FDD-A906-723DE0BFA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377" y="1610488"/>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393" y="461249"/>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789" y="3930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9">
              <a:extLst>
                <a:ext uri="{FF2B5EF4-FFF2-40B4-BE49-F238E27FC236}">
                  <a16:creationId xmlns:a16="http://schemas.microsoft.com/office/drawing/2014/main" id="{363F6E9F-7E05-4464-BE66-BB27B4589D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165" y="139813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90">
              <a:extLst>
                <a:ext uri="{FF2B5EF4-FFF2-40B4-BE49-F238E27FC236}">
                  <a16:creationId xmlns:a16="http://schemas.microsoft.com/office/drawing/2014/main" id="{CE4367E1-2C4E-4A0B-A9E2-2DC3B3BCD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5017" y="2021046"/>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05">
              <a:extLst>
                <a:ext uri="{FF2B5EF4-FFF2-40B4-BE49-F238E27FC236}">
                  <a16:creationId xmlns:a16="http://schemas.microsoft.com/office/drawing/2014/main" id="{EE215DA3-ED82-4F29-9835-DD3B5ADD4D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9032" y="202351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729" y="2612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2">
              <a:extLst>
                <a:ext uri="{FF2B5EF4-FFF2-40B4-BE49-F238E27FC236}">
                  <a16:creationId xmlns:a16="http://schemas.microsoft.com/office/drawing/2014/main" id="{9873A13E-F493-4022-9CDB-496767477D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3710" y="3240972"/>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3">
              <a:extLst>
                <a:ext uri="{FF2B5EF4-FFF2-40B4-BE49-F238E27FC236}">
                  <a16:creationId xmlns:a16="http://schemas.microsoft.com/office/drawing/2014/main" id="{631ED96D-0634-4E7F-BE08-A8ACAA0A64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623" y="433228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4">
              <a:extLst>
                <a:ext uri="{FF2B5EF4-FFF2-40B4-BE49-F238E27FC236}">
                  <a16:creationId xmlns:a16="http://schemas.microsoft.com/office/drawing/2014/main" id="{D43F1416-268F-487F-ABB4-1C62E6C68B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553" y="532960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5">
              <a:extLst>
                <a:ext uri="{FF2B5EF4-FFF2-40B4-BE49-F238E27FC236}">
                  <a16:creationId xmlns:a16="http://schemas.microsoft.com/office/drawing/2014/main" id="{E5E99890-1E26-4DDC-8F50-128C4875B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205" y="454051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59914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7">
              <a:extLst>
                <a:ext uri="{FF2B5EF4-FFF2-40B4-BE49-F238E27FC236}">
                  <a16:creationId xmlns:a16="http://schemas.microsoft.com/office/drawing/2014/main" id="{666093C3-5DCC-4A45-897C-F2C5CA94AC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7108" y="3005032"/>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8">
              <a:extLst>
                <a:ext uri="{FF2B5EF4-FFF2-40B4-BE49-F238E27FC236}">
                  <a16:creationId xmlns:a16="http://schemas.microsoft.com/office/drawing/2014/main" id="{E5879CC9-6134-4E28-8170-9DD4240CC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777" y="484512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39">
              <a:extLst>
                <a:ext uri="{FF2B5EF4-FFF2-40B4-BE49-F238E27FC236}">
                  <a16:creationId xmlns:a16="http://schemas.microsoft.com/office/drawing/2014/main" id="{52B9234F-7351-4670-9340-3ABC48A30B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885" y="508624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0">
              <a:extLst>
                <a:ext uri="{FF2B5EF4-FFF2-40B4-BE49-F238E27FC236}">
                  <a16:creationId xmlns:a16="http://schemas.microsoft.com/office/drawing/2014/main" id="{3F67C8B5-D925-449D-BCA7-751730551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849" y="254295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622350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3510" y="55415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4">
              <a:extLst>
                <a:ext uri="{FF2B5EF4-FFF2-40B4-BE49-F238E27FC236}">
                  <a16:creationId xmlns:a16="http://schemas.microsoft.com/office/drawing/2014/main" id="{52175DC6-FE35-414D-B1FC-53870E0F6B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7300" y="402564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149" y="5781473"/>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6">
              <a:extLst>
                <a:ext uri="{FF2B5EF4-FFF2-40B4-BE49-F238E27FC236}">
                  <a16:creationId xmlns:a16="http://schemas.microsoft.com/office/drawing/2014/main" id="{8AAA7A16-3076-4557-9DC3-297D83248E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208" y="277556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7">
              <a:extLst>
                <a:ext uri="{FF2B5EF4-FFF2-40B4-BE49-F238E27FC236}">
                  <a16:creationId xmlns:a16="http://schemas.microsoft.com/office/drawing/2014/main" id="{62AFF181-4F3A-40CE-BC79-BD8D97E0C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353" y="3794520"/>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8">
              <a:extLst>
                <a:ext uri="{FF2B5EF4-FFF2-40B4-BE49-F238E27FC236}">
                  <a16:creationId xmlns:a16="http://schemas.microsoft.com/office/drawing/2014/main" id="{E9EE8F9C-63EF-41F7-90AC-95F09336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7610" y="3561050"/>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62">
              <a:extLst>
                <a:ext uri="{FF2B5EF4-FFF2-40B4-BE49-F238E27FC236}">
                  <a16:creationId xmlns:a16="http://schemas.microsoft.com/office/drawing/2014/main" id="{F99D5EE6-2CC4-4A54-9A07-4734713E7A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8042" y="28953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63">
              <a:extLst>
                <a:ext uri="{FF2B5EF4-FFF2-40B4-BE49-F238E27FC236}">
                  <a16:creationId xmlns:a16="http://schemas.microsoft.com/office/drawing/2014/main" id="{DC83D62C-4898-4734-893F-7FE7A2D706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9400" y="4033977"/>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4">
              <a:extLst>
                <a:ext uri="{FF2B5EF4-FFF2-40B4-BE49-F238E27FC236}">
                  <a16:creationId xmlns:a16="http://schemas.microsoft.com/office/drawing/2014/main" id="{EFA4198B-E065-405F-84E4-B0220DCEF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351" y="262705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5">
              <a:extLst>
                <a:ext uri="{FF2B5EF4-FFF2-40B4-BE49-F238E27FC236}">
                  <a16:creationId xmlns:a16="http://schemas.microsoft.com/office/drawing/2014/main" id="{F6D1AC12-FB95-4593-BF80-DABEDD4E3E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982" y="3771071"/>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66">
              <a:extLst>
                <a:ext uri="{FF2B5EF4-FFF2-40B4-BE49-F238E27FC236}">
                  <a16:creationId xmlns:a16="http://schemas.microsoft.com/office/drawing/2014/main" id="{9F41615F-3978-4890-992E-1D44D0D914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64" y="5317507"/>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67">
              <a:extLst>
                <a:ext uri="{FF2B5EF4-FFF2-40B4-BE49-F238E27FC236}">
                  <a16:creationId xmlns:a16="http://schemas.microsoft.com/office/drawing/2014/main" id="{293C0AD6-F904-4337-8CAB-2FF649834B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5944" y="4533529"/>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68">
              <a:extLst>
                <a:ext uri="{FF2B5EF4-FFF2-40B4-BE49-F238E27FC236}">
                  <a16:creationId xmlns:a16="http://schemas.microsoft.com/office/drawing/2014/main" id="{E68410D4-6ED4-4651-8543-78B0AB57A2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332" y="3190789"/>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2589" y="5599752"/>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802" y="619149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71">
              <a:extLst>
                <a:ext uri="{FF2B5EF4-FFF2-40B4-BE49-F238E27FC236}">
                  <a16:creationId xmlns:a16="http://schemas.microsoft.com/office/drawing/2014/main" id="{6CC97770-31D6-46F7-9608-9D96AEF4A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4132" y="507910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72">
              <a:extLst>
                <a:ext uri="{FF2B5EF4-FFF2-40B4-BE49-F238E27FC236}">
                  <a16:creationId xmlns:a16="http://schemas.microsoft.com/office/drawing/2014/main" id="{1F6A0344-12D8-457F-B2C4-BF6ABC3F97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869" y="4852243"/>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73">
              <a:extLst>
                <a:ext uri="{FF2B5EF4-FFF2-40B4-BE49-F238E27FC236}">
                  <a16:creationId xmlns:a16="http://schemas.microsoft.com/office/drawing/2014/main" id="{A659A3FC-205E-41C5-90D8-2909635C66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42" y="4352608"/>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694" y="5932892"/>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75">
              <a:extLst>
                <a:ext uri="{FF2B5EF4-FFF2-40B4-BE49-F238E27FC236}">
                  <a16:creationId xmlns:a16="http://schemas.microsoft.com/office/drawing/2014/main" id="{A337719B-635F-4455-A8E8-6983D9B3DE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703" y="2387288"/>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77">
              <a:extLst>
                <a:ext uri="{FF2B5EF4-FFF2-40B4-BE49-F238E27FC236}">
                  <a16:creationId xmlns:a16="http://schemas.microsoft.com/office/drawing/2014/main" id="{665D8F7B-6125-4923-82FD-4541506B66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949" y="355157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0208" y="637939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4699" y="66336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8248" y="5648840"/>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48104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130395-65B6-49E7-AA90-09623D089966}"/>
              </a:ext>
            </a:extLst>
          </p:cNvPr>
          <p:cNvSpPr/>
          <p:nvPr/>
        </p:nvSpPr>
        <p:spPr>
          <a:xfrm>
            <a:off x="622852" y="503582"/>
            <a:ext cx="9356036" cy="6063198"/>
          </a:xfrm>
          <a:prstGeom prst="rect">
            <a:avLst/>
          </a:prstGeom>
        </p:spPr>
        <p:txBody>
          <a:bodyPr wrap="square">
            <a:spAutoFit/>
          </a:bodyPr>
          <a:lstStyle/>
          <a:p>
            <a:r>
              <a:rPr lang="en-US" sz="1400" b="1">
                <a:latin typeface="Century Gothic" panose="020B0502020202020204" pitchFamily="34" charset="0"/>
                <a:ea typeface="Calibri" panose="020F0502020204030204" pitchFamily="34" charset="0"/>
              </a:rPr>
              <a:t>Podcasts:</a:t>
            </a:r>
            <a:endParaRPr lang="en-US" sz="1400">
              <a:latin typeface="Calibri" panose="020F0502020204030204" pitchFamily="34" charset="0"/>
              <a:ea typeface="Calibri" panose="020F0502020204030204" pitchFamily="34" charset="0"/>
            </a:endParaRPr>
          </a:p>
          <a:p>
            <a:r>
              <a:rPr lang="en-US" sz="1100">
                <a:latin typeface="Calibri" panose="020F0502020204030204" pitchFamily="34" charset="0"/>
                <a:ea typeface="Calibri" panose="020F0502020204030204" pitchFamily="34" charset="0"/>
              </a:rPr>
              <a:t> </a:t>
            </a:r>
          </a:p>
          <a:p>
            <a:r>
              <a:rPr lang="en-US" sz="1100">
                <a:latin typeface="Century Gothic" panose="020B0502020202020204" pitchFamily="34" charset="0"/>
                <a:ea typeface="Calibri" panose="020F0502020204030204" pitchFamily="34" charset="0"/>
              </a:rPr>
              <a:t>Dr Nowell</a:t>
            </a:r>
            <a:r>
              <a:rPr lang="en-US" sz="1100">
                <a:latin typeface="Calibri" panose="020F0502020204030204" pitchFamily="34" charset="0"/>
                <a:ea typeface="Calibri" panose="020F0502020204030204" pitchFamily="34" charset="0"/>
              </a:rPr>
              <a:t> </a:t>
            </a:r>
            <a:r>
              <a:rPr lang="en-US" sz="1100">
                <a:solidFill>
                  <a:srgbClr val="4D5156"/>
                </a:solidFill>
                <a:latin typeface="Century Gothic" panose="020B0502020202020204" pitchFamily="34" charset="0"/>
                <a:ea typeface="Calibri" panose="020F0502020204030204" pitchFamily="34" charset="0"/>
              </a:rPr>
              <a:t>“Overview of ADHD”. </a:t>
            </a:r>
            <a:endParaRPr lang="en-US" sz="1100">
              <a:latin typeface="Calibri" panose="020F0502020204030204" pitchFamily="34" charset="0"/>
              <a:ea typeface="Calibri" panose="020F0502020204030204" pitchFamily="34" charset="0"/>
            </a:endParaRPr>
          </a:p>
          <a:p>
            <a:r>
              <a:rPr lang="en-US" sz="1100">
                <a:solidFill>
                  <a:srgbClr val="4D5156"/>
                </a:solidFill>
                <a:latin typeface="Century Gothic" panose="020B0502020202020204" pitchFamily="34" charset="0"/>
                <a:ea typeface="Calibri" panose="020F0502020204030204" pitchFamily="34" charset="0"/>
              </a:rPr>
              <a:t> </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Dr. Hallowell</a:t>
            </a:r>
            <a:r>
              <a:rPr lang="en-US" sz="1100">
                <a:latin typeface="Calibri" panose="020F0502020204030204" pitchFamily="34" charset="0"/>
                <a:ea typeface="Calibri" panose="020F0502020204030204" pitchFamily="34" charset="0"/>
              </a:rPr>
              <a:t> </a:t>
            </a:r>
            <a:r>
              <a:rPr lang="en-US" sz="1100">
                <a:solidFill>
                  <a:srgbClr val="4D5156"/>
                </a:solidFill>
                <a:latin typeface="Century Gothic" panose="020B0502020202020204" pitchFamily="34" charset="0"/>
                <a:ea typeface="Calibri" panose="020F0502020204030204" pitchFamily="34" charset="0"/>
              </a:rPr>
              <a:t>“The Bright Side of ADHD” and “Ned Hallowell’s Step-by-Step Guide to Adult ADHD” and “ADHD Life Coaching with Dr. Ned Hallowell.” Also “Dr. Ned Hallowell’s Wonderful World of Different”</a:t>
            </a:r>
            <a:endParaRPr lang="en-US" sz="1100">
              <a:latin typeface="Calibri" panose="020F0502020204030204" pitchFamily="34" charset="0"/>
              <a:ea typeface="Calibri" panose="020F0502020204030204" pitchFamily="34" charset="0"/>
            </a:endParaRPr>
          </a:p>
          <a:p>
            <a:r>
              <a:rPr lang="en-US" sz="1100">
                <a:solidFill>
                  <a:srgbClr val="4D5156"/>
                </a:solidFill>
                <a:latin typeface="Century Gothic" panose="020B0502020202020204" pitchFamily="34" charset="0"/>
                <a:ea typeface="Calibri" panose="020F0502020204030204" pitchFamily="34" charset="0"/>
              </a:rPr>
              <a:t> </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Tracy Otsuka “ADHD for Smart Ass Women”</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 </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 Katy Webber “Women and ADHD”</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 </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CHADD “All Things ADHD” </a:t>
            </a:r>
            <a:endParaRPr lang="en-US" sz="1100">
              <a:latin typeface="Calibri" panose="020F0502020204030204" pitchFamily="34" charset="0"/>
              <a:ea typeface="Calibri" panose="020F0502020204030204" pitchFamily="34" charset="0"/>
            </a:endParaRPr>
          </a:p>
          <a:p>
            <a:r>
              <a:rPr lang="en-US" sz="1100">
                <a:latin typeface="Calibri" panose="020F0502020204030204" pitchFamily="34" charset="0"/>
                <a:ea typeface="Calibri" panose="020F0502020204030204" pitchFamily="34" charset="0"/>
              </a:rPr>
              <a:t> </a:t>
            </a:r>
          </a:p>
          <a:p>
            <a:r>
              <a:rPr lang="en-US" sz="1100">
                <a:latin typeface="Century Gothic" panose="020B0502020202020204" pitchFamily="34" charset="0"/>
                <a:ea typeface="Calibri" panose="020F0502020204030204" pitchFamily="34" charset="0"/>
              </a:rPr>
              <a:t>The Kaleidoscope Society “ADHD Decoded”</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 </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David A Green “Overcoming Distractions”</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 </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Kate </a:t>
            </a:r>
            <a:r>
              <a:rPr lang="en-US" sz="1100" err="1">
                <a:latin typeface="Century Gothic" panose="020B0502020202020204" pitchFamily="34" charset="0"/>
                <a:ea typeface="Calibri" panose="020F0502020204030204" pitchFamily="34" charset="0"/>
              </a:rPr>
              <a:t>Moryoussef</a:t>
            </a:r>
            <a:r>
              <a:rPr lang="en-US" sz="1100">
                <a:latin typeface="Century Gothic" panose="020B0502020202020204" pitchFamily="34" charset="0"/>
                <a:ea typeface="Calibri" panose="020F0502020204030204" pitchFamily="34" charset="0"/>
              </a:rPr>
              <a:t> “The ADHD Women’s Wellbeing Podcast”</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 </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Skye Rapson “The ADHD Skills Lab”</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 </a:t>
            </a:r>
            <a:endParaRPr lang="en-US" sz="1100">
              <a:latin typeface="Calibri" panose="020F0502020204030204" pitchFamily="34" charset="0"/>
              <a:ea typeface="Calibri" panose="020F0502020204030204" pitchFamily="34" charset="0"/>
            </a:endParaRPr>
          </a:p>
          <a:p>
            <a:r>
              <a:rPr lang="en-US" sz="1100" err="1">
                <a:latin typeface="Century Gothic" panose="020B0502020202020204" pitchFamily="34" charset="0"/>
                <a:ea typeface="Calibri" panose="020F0502020204030204" pitchFamily="34" charset="0"/>
              </a:rPr>
              <a:t>ADDitude</a:t>
            </a:r>
            <a:r>
              <a:rPr lang="en-US" sz="1100">
                <a:latin typeface="Century Gothic" panose="020B0502020202020204" pitchFamily="34" charset="0"/>
                <a:ea typeface="Calibri" panose="020F0502020204030204" pitchFamily="34" charset="0"/>
              </a:rPr>
              <a:t> “Strategies and Support for ADHD and LD”</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 </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Eric </a:t>
            </a:r>
            <a:r>
              <a:rPr lang="en-US" sz="1100" err="1">
                <a:latin typeface="Century Gothic" panose="020B0502020202020204" pitchFamily="34" charset="0"/>
                <a:ea typeface="Calibri" panose="020F0502020204030204" pitchFamily="34" charset="0"/>
              </a:rPr>
              <a:t>Tivers</a:t>
            </a:r>
            <a:r>
              <a:rPr lang="en-US" sz="1100">
                <a:latin typeface="Century Gothic" panose="020B0502020202020204" pitchFamily="34" charset="0"/>
                <a:ea typeface="Calibri" panose="020F0502020204030204" pitchFamily="34" charset="0"/>
              </a:rPr>
              <a:t> “ADHD Rewired”</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 </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Sara Snyder “Adulting with ADHD”</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 </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William Curb “Hacking Your ADHD”</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 </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Nikki Kinzer &amp; Peter Wright “Taking Control; The ADHD Podcast”</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 </a:t>
            </a:r>
            <a:endParaRPr lang="en-US" sz="1100">
              <a:latin typeface="Calibri" panose="020F0502020204030204" pitchFamily="34" charset="0"/>
              <a:ea typeface="Calibri" panose="020F0502020204030204" pitchFamily="34" charset="0"/>
            </a:endParaRPr>
          </a:p>
          <a:p>
            <a:r>
              <a:rPr lang="en-US" sz="1100">
                <a:latin typeface="Century Gothic" panose="020B0502020202020204" pitchFamily="34" charset="0"/>
                <a:ea typeface="Calibri" panose="020F0502020204030204" pitchFamily="34" charset="0"/>
              </a:rPr>
              <a:t>Understood Podcast Network “ADHD Aha!”</a:t>
            </a:r>
            <a:endParaRPr lang="en-US" sz="1100">
              <a:latin typeface="Calibri" panose="020F0502020204030204" pitchFamily="34" charset="0"/>
              <a:ea typeface="Calibri" panose="020F0502020204030204" pitchFamily="34" charset="0"/>
            </a:endParaRPr>
          </a:p>
          <a:p>
            <a:r>
              <a:rPr lang="en-US">
                <a:latin typeface="Century Gothic" panose="020B0502020202020204" pitchFamily="34" charset="0"/>
                <a:ea typeface="Calibri" panose="020F0502020204030204" pitchFamily="34" charset="0"/>
              </a:rPr>
              <a:t> </a:t>
            </a:r>
            <a:endParaRPr lang="en-US">
              <a:latin typeface="Calibri" panose="020F0502020204030204" pitchFamily="34" charset="0"/>
              <a:ea typeface="Calibri" panose="020F0502020204030204" pitchFamily="34" charset="0"/>
            </a:endParaRPr>
          </a:p>
          <a:p>
            <a:r>
              <a:rPr lang="en-US">
                <a:latin typeface="Century Gothic" panose="020B0502020202020204" pitchFamily="34" charset="0"/>
                <a:ea typeface="Calibri" panose="020F0502020204030204" pitchFamily="34" charset="0"/>
              </a:rPr>
              <a:t> </a:t>
            </a:r>
            <a:endParaRPr lang="en-US">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74335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855D7C-8530-41A1-B384-164E8ED7998D}"/>
              </a:ext>
            </a:extLst>
          </p:cNvPr>
          <p:cNvSpPr/>
          <p:nvPr/>
        </p:nvSpPr>
        <p:spPr>
          <a:xfrm>
            <a:off x="1205950" y="569843"/>
            <a:ext cx="9090990" cy="5140061"/>
          </a:xfrm>
          <a:prstGeom prst="rect">
            <a:avLst/>
          </a:prstGeom>
        </p:spPr>
        <p:txBody>
          <a:bodyPr wrap="square">
            <a:spAutoFit/>
          </a:bodyPr>
          <a:lstStyle/>
          <a:p>
            <a:pPr>
              <a:lnSpc>
                <a:spcPct val="107000"/>
              </a:lnSpc>
              <a:spcAft>
                <a:spcPts val="800"/>
              </a:spcAft>
            </a:pPr>
            <a:r>
              <a:rPr lang="en-US" sz="2400" b="1">
                <a:latin typeface="Century Gothic" panose="020B0502020202020204" pitchFamily="34" charset="0"/>
                <a:ea typeface="Calibri" panose="020F0502020204030204" pitchFamily="34" charset="0"/>
                <a:cs typeface="Times New Roman" panose="02020603050405020304" pitchFamily="18" charset="0"/>
              </a:rPr>
              <a:t>Playlists:</a:t>
            </a:r>
            <a:endParaRPr lang="en-US">
              <a:latin typeface="Calibri" panose="020F0502020204030204" pitchFamily="34" charset="0"/>
              <a:ea typeface="Calibri" panose="020F0502020204030204" pitchFamily="34" charset="0"/>
              <a:cs typeface="Times New Roman" panose="02020603050405020304" pitchFamily="18" charset="0"/>
            </a:endParaRPr>
          </a:p>
          <a:p>
            <a:r>
              <a:rPr lang="en-US">
                <a:latin typeface="Century Gothic" panose="020B0502020202020204" pitchFamily="34" charset="0"/>
                <a:ea typeface="Calibri" panose="020F0502020204030204" pitchFamily="34" charset="0"/>
              </a:rPr>
              <a:t>This is a </a:t>
            </a:r>
            <a:r>
              <a:rPr lang="en-US" b="1">
                <a:solidFill>
                  <a:srgbClr val="0070C0"/>
                </a:solidFill>
                <a:latin typeface="Century Gothic" panose="020B0502020202020204" pitchFamily="34" charset="0"/>
                <a:ea typeface="Calibri" panose="020F0502020204030204" pitchFamily="34" charset="0"/>
              </a:rPr>
              <a:t>Spotify playlist </a:t>
            </a:r>
            <a:r>
              <a:rPr lang="en-US">
                <a:latin typeface="Century Gothic" panose="020B0502020202020204" pitchFamily="34" charset="0"/>
                <a:ea typeface="Calibri" panose="020F0502020204030204" pitchFamily="34" charset="0"/>
              </a:rPr>
              <a:t>that originates from video games and </a:t>
            </a:r>
            <a:r>
              <a:rPr lang="en-US">
                <a:solidFill>
                  <a:srgbClr val="0070C0"/>
                </a:solidFill>
                <a:latin typeface="Century Gothic" panose="020B0502020202020204" pitchFamily="34" charset="0"/>
                <a:ea typeface="Calibri" panose="020F0502020204030204" pitchFamily="34" charset="0"/>
              </a:rPr>
              <a:t>kids tend to like for Focus/Thinking</a:t>
            </a:r>
          </a:p>
          <a:p>
            <a:r>
              <a:rPr lang="en-US" sz="1600" u="sng">
                <a:solidFill>
                  <a:srgbClr val="0000FF"/>
                </a:solidFill>
                <a:latin typeface="Century Gothic" panose="020B0502020202020204" pitchFamily="34" charset="0"/>
                <a:ea typeface="Calibri" panose="020F0502020204030204" pitchFamily="34" charset="0"/>
                <a:hlinkClick r:id="rId2"/>
              </a:rPr>
              <a:t>https://open.spotify.com/playlist/3tOCS8stne2kjTFOpbiJ5p?si=5idAPsb0RcGfAdAOzfrRUg&amp;utm_source=copy-link</a:t>
            </a:r>
            <a:endParaRPr lang="en-US">
              <a:latin typeface="Century Gothic" panose="020B0502020202020204" pitchFamily="34" charset="0"/>
              <a:ea typeface="Calibri" panose="020F0502020204030204" pitchFamily="34" charset="0"/>
            </a:endParaRPr>
          </a:p>
          <a:p>
            <a:r>
              <a:rPr lang="en-US">
                <a:latin typeface="Century Gothic" panose="020B0502020202020204" pitchFamily="34" charset="0"/>
                <a:ea typeface="Calibri" panose="020F0502020204030204" pitchFamily="34" charset="0"/>
              </a:rPr>
              <a:t> </a:t>
            </a:r>
          </a:p>
          <a:p>
            <a:pPr>
              <a:spcAft>
                <a:spcPts val="225"/>
              </a:spcAft>
            </a:pPr>
            <a:r>
              <a:rPr lang="en-US" sz="1600" u="sng">
                <a:solidFill>
                  <a:srgbClr val="1A0DAB"/>
                </a:solidFill>
                <a:latin typeface="Century Gothic" panose="020B0502020202020204" pitchFamily="34" charset="0"/>
                <a:ea typeface="Calibri" panose="020F0502020204030204" pitchFamily="34" charset="0"/>
                <a:hlinkClick r:id="rId3"/>
              </a:rPr>
              <a:t>ADHD </a:t>
            </a:r>
            <a:r>
              <a:rPr lang="en-US" sz="1600" u="sng" err="1">
                <a:solidFill>
                  <a:srgbClr val="1A0DAB"/>
                </a:solidFill>
                <a:latin typeface="Century Gothic" panose="020B0502020202020204" pitchFamily="34" charset="0"/>
                <a:ea typeface="Calibri" panose="020F0502020204030204" pitchFamily="34" charset="0"/>
                <a:hlinkClick r:id="rId3"/>
              </a:rPr>
              <a:t>Hyperfixation</a:t>
            </a:r>
            <a:r>
              <a:rPr lang="en-US" sz="1600" u="sng">
                <a:solidFill>
                  <a:srgbClr val="1A0DAB"/>
                </a:solidFill>
                <a:latin typeface="Century Gothic" panose="020B0502020202020204" pitchFamily="34" charset="0"/>
                <a:ea typeface="Calibri" panose="020F0502020204030204" pitchFamily="34" charset="0"/>
                <a:hlinkClick r:id="rId3"/>
              </a:rPr>
              <a:t> Playlist  </a:t>
            </a:r>
            <a:r>
              <a:rPr lang="en-US" sz="2800" u="sng">
                <a:solidFill>
                  <a:srgbClr val="1A0DAB"/>
                </a:solidFill>
                <a:latin typeface="Century Gothic" panose="020B0502020202020204" pitchFamily="34" charset="0"/>
                <a:ea typeface="Calibri" panose="020F0502020204030204" pitchFamily="34" charset="0"/>
                <a:hlinkClick r:id="rId3"/>
              </a:rPr>
              <a:t> </a:t>
            </a:r>
            <a:endParaRPr lang="en-US">
              <a:latin typeface="Century Gothic" panose="020B0502020202020204" pitchFamily="34" charset="0"/>
              <a:ea typeface="Calibri" panose="020F0502020204030204" pitchFamily="34" charset="0"/>
            </a:endParaRPr>
          </a:p>
          <a:p>
            <a:r>
              <a:rPr lang="en-US">
                <a:latin typeface="Century Gothic" panose="020B0502020202020204" pitchFamily="34" charset="0"/>
                <a:ea typeface="Calibri" panose="020F0502020204030204" pitchFamily="34" charset="0"/>
              </a:rPr>
              <a:t>This is a massive list of music on </a:t>
            </a:r>
            <a:r>
              <a:rPr lang="en-US" err="1">
                <a:solidFill>
                  <a:srgbClr val="0070C0"/>
                </a:solidFill>
                <a:latin typeface="Century Gothic" panose="020B0502020202020204" pitchFamily="34" charset="0"/>
                <a:ea typeface="Calibri" panose="020F0502020204030204" pitchFamily="34" charset="0"/>
              </a:rPr>
              <a:t>Youtube</a:t>
            </a:r>
            <a:r>
              <a:rPr lang="en-US">
                <a:latin typeface="Century Gothic" panose="020B0502020202020204" pitchFamily="34" charset="0"/>
                <a:ea typeface="Calibri" panose="020F0502020204030204" pitchFamily="34" charset="0"/>
              </a:rPr>
              <a:t> for </a:t>
            </a:r>
            <a:r>
              <a:rPr lang="en-US" err="1">
                <a:latin typeface="Century Gothic" panose="020B0502020202020204" pitchFamily="34" charset="0"/>
                <a:ea typeface="Calibri" panose="020F0502020204030204" pitchFamily="34" charset="0"/>
              </a:rPr>
              <a:t>Hyperfixation</a:t>
            </a:r>
            <a:r>
              <a:rPr lang="en-US">
                <a:latin typeface="Century Gothic" panose="020B0502020202020204" pitchFamily="34" charset="0"/>
                <a:ea typeface="Calibri" panose="020F0502020204030204" pitchFamily="34" charset="0"/>
              </a:rPr>
              <a:t> created by a Spotify user with ADHD</a:t>
            </a:r>
          </a:p>
          <a:p>
            <a:endParaRPr lang="en-US">
              <a:latin typeface="Century Gothic" panose="020B0502020202020204" pitchFamily="34" charset="0"/>
              <a:ea typeface="Calibri" panose="020F0502020204030204" pitchFamily="34" charset="0"/>
            </a:endParaRPr>
          </a:p>
          <a:p>
            <a:r>
              <a:rPr lang="en-US">
                <a:solidFill>
                  <a:srgbClr val="0070C0"/>
                </a:solidFill>
                <a:latin typeface="Century Gothic" panose="020B0502020202020204" pitchFamily="34" charset="0"/>
                <a:ea typeface="Calibri" panose="020F0502020204030204" pitchFamily="34" charset="0"/>
              </a:rPr>
              <a:t>(Spotify </a:t>
            </a:r>
            <a:r>
              <a:rPr lang="en-US">
                <a:latin typeface="Century Gothic" panose="020B0502020202020204" pitchFamily="34" charset="0"/>
                <a:ea typeface="Calibri" panose="020F0502020204030204" pitchFamily="34" charset="0"/>
              </a:rPr>
              <a:t>has many Playlists):</a:t>
            </a:r>
          </a:p>
          <a:p>
            <a:r>
              <a:rPr lang="en-US">
                <a:latin typeface="Century Gothic" panose="020B0502020202020204" pitchFamily="34" charset="0"/>
                <a:ea typeface="Calibri" panose="020F0502020204030204" pitchFamily="34" charset="0"/>
              </a:rPr>
              <a:t> ADHD Focus Music 2024; ADHD Work Mode; ADHD </a:t>
            </a:r>
            <a:r>
              <a:rPr lang="en-US" err="1">
                <a:latin typeface="Century Gothic" panose="020B0502020202020204" pitchFamily="34" charset="0"/>
                <a:ea typeface="Calibri" panose="020F0502020204030204" pitchFamily="34" charset="0"/>
              </a:rPr>
              <a:t>Hyperfocus</a:t>
            </a:r>
            <a:r>
              <a:rPr lang="en-US">
                <a:latin typeface="Century Gothic" panose="020B0502020202020204" pitchFamily="34" charset="0"/>
                <a:ea typeface="Calibri" panose="020F0502020204030204" pitchFamily="34" charset="0"/>
              </a:rPr>
              <a:t> </a:t>
            </a:r>
            <a:r>
              <a:rPr lang="en-US" err="1">
                <a:latin typeface="Century Gothic" panose="020B0502020202020204" pitchFamily="34" charset="0"/>
                <a:ea typeface="Calibri" panose="020F0502020204030204" pitchFamily="34" charset="0"/>
              </a:rPr>
              <a:t>Stimulance</a:t>
            </a:r>
            <a:r>
              <a:rPr lang="en-US">
                <a:latin typeface="Century Gothic" panose="020B0502020202020204" pitchFamily="34" charset="0"/>
                <a:ea typeface="Calibri" panose="020F0502020204030204" pitchFamily="34" charset="0"/>
              </a:rPr>
              <a:t>; ADHD DEEP FOCUS; ADHD Background Music; Energizing Focus Mix; Work Flow; Brown Noise for Studying, Bilateral Stimulation Music; ADHD Sensory Calming</a:t>
            </a:r>
          </a:p>
          <a:p>
            <a:endParaRPr lang="en-US">
              <a:latin typeface="Century Gothic" panose="020B0502020202020204" pitchFamily="34" charset="0"/>
              <a:ea typeface="Calibri" panose="020F0502020204030204" pitchFamily="34" charset="0"/>
            </a:endParaRPr>
          </a:p>
          <a:p>
            <a:r>
              <a:rPr lang="en-US" b="1">
                <a:solidFill>
                  <a:srgbClr val="0070C0"/>
                </a:solidFill>
                <a:latin typeface="Century Gothic" panose="020B0502020202020204" pitchFamily="34" charset="0"/>
                <a:ea typeface="Calibri" panose="020F0502020204030204" pitchFamily="34" charset="0"/>
              </a:rPr>
              <a:t>(You Tube Music </a:t>
            </a:r>
            <a:r>
              <a:rPr lang="en-US">
                <a:latin typeface="Century Gothic" panose="020B0502020202020204" pitchFamily="34" charset="0"/>
                <a:ea typeface="Calibri" panose="020F0502020204030204" pitchFamily="34" charset="0"/>
              </a:rPr>
              <a:t>has many ADHD Play lists): Use any ADHD search term above</a:t>
            </a:r>
            <a:endParaRPr lang="en-US">
              <a:solidFill>
                <a:srgbClr val="0070C0"/>
              </a:solidFill>
              <a:latin typeface="Century Gothic" panose="020B0502020202020204" pitchFamily="34" charset="0"/>
              <a:ea typeface="Calibri" panose="020F0502020204030204" pitchFamily="34" charset="0"/>
            </a:endParaRPr>
          </a:p>
          <a:p>
            <a:r>
              <a:rPr lang="en-US">
                <a:latin typeface="Century Gothic" panose="020B0502020202020204" pitchFamily="34" charset="0"/>
                <a:ea typeface="Calibri" panose="020F0502020204030204" pitchFamily="34" charset="0"/>
              </a:rPr>
              <a:t> </a:t>
            </a:r>
          </a:p>
        </p:txBody>
      </p:sp>
    </p:spTree>
    <p:extLst>
      <p:ext uri="{BB962C8B-B14F-4D97-AF65-F5344CB8AC3E}">
        <p14:creationId xmlns:p14="http://schemas.microsoft.com/office/powerpoint/2010/main" val="2302969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9F6985-BA5C-4658-A727-253B06B26F85}"/>
              </a:ext>
            </a:extLst>
          </p:cNvPr>
          <p:cNvSpPr/>
          <p:nvPr/>
        </p:nvSpPr>
        <p:spPr>
          <a:xfrm>
            <a:off x="3048000" y="490329"/>
            <a:ext cx="8044070" cy="5593839"/>
          </a:xfrm>
          <a:prstGeom prst="rect">
            <a:avLst/>
          </a:prstGeom>
        </p:spPr>
        <p:txBody>
          <a:bodyPr wrap="square">
            <a:spAutoFit/>
          </a:bodyPr>
          <a:lstStyle/>
          <a:p>
            <a:pPr>
              <a:spcAft>
                <a:spcPts val="300"/>
              </a:spcAft>
            </a:pPr>
            <a:r>
              <a:rPr lang="en-US" sz="1400" b="1">
                <a:solidFill>
                  <a:srgbClr val="1A1A1A"/>
                </a:solidFill>
                <a:latin typeface="Century Gothic" panose="020B0502020202020204" pitchFamily="34" charset="0"/>
                <a:ea typeface="Calibri" panose="020F0502020204030204" pitchFamily="34" charset="0"/>
              </a:rPr>
              <a:t>APPS</a:t>
            </a:r>
          </a:p>
          <a:p>
            <a:pPr>
              <a:spcAft>
                <a:spcPts val="300"/>
              </a:spcAft>
            </a:pPr>
            <a:r>
              <a:rPr lang="en-US" sz="1050" b="1">
                <a:solidFill>
                  <a:srgbClr val="1A1A1A"/>
                </a:solidFill>
                <a:latin typeface="Century Gothic" panose="020B0502020202020204" pitchFamily="34" charset="0"/>
                <a:ea typeface="Calibri" panose="020F0502020204030204" pitchFamily="34" charset="0"/>
              </a:rPr>
              <a:t>WAKE UP</a:t>
            </a:r>
            <a:endParaRPr lang="en-US" sz="105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050" u="sng">
                <a:solidFill>
                  <a:srgbClr val="007A8D"/>
                </a:solidFill>
                <a:latin typeface="Century Gothic" panose="020B0502020202020204" pitchFamily="34" charset="0"/>
                <a:ea typeface="Times New Roman" panose="02020603050405020304" pitchFamily="18" charset="0"/>
                <a:hlinkClick r:id="rId2"/>
              </a:rPr>
              <a:t>Wake N Shake</a:t>
            </a:r>
            <a:r>
              <a:rPr lang="en-US" sz="1050">
                <a:solidFill>
                  <a:srgbClr val="1A1A1A"/>
                </a:solidFill>
                <a:latin typeface="Century Gothic" panose="020B0502020202020204" pitchFamily="34" charset="0"/>
                <a:ea typeface="Times New Roman" panose="02020603050405020304" pitchFamily="18" charset="0"/>
              </a:rPr>
              <a:t> (</a:t>
            </a:r>
            <a:r>
              <a:rPr lang="en-US" sz="1050" u="sng">
                <a:solidFill>
                  <a:srgbClr val="007A8D"/>
                </a:solidFill>
                <a:latin typeface="Century Gothic" panose="020B0502020202020204" pitchFamily="34" charset="0"/>
                <a:ea typeface="Times New Roman" panose="02020603050405020304" pitchFamily="18" charset="0"/>
                <a:hlinkClick r:id="rId3"/>
              </a:rPr>
              <a:t>iOS</a:t>
            </a:r>
            <a:r>
              <a:rPr lang="en-US" sz="1050">
                <a:solidFill>
                  <a:srgbClr val="1A1A1A"/>
                </a:solidFill>
                <a:latin typeface="Century Gothic" panose="020B0502020202020204" pitchFamily="34" charset="0"/>
                <a:ea typeface="Times New Roman" panose="02020603050405020304" pitchFamily="18" charset="0"/>
              </a:rPr>
              <a:t>, $0.99) You have to vigorously shake your iPhone to shut off the alarm.</a:t>
            </a:r>
            <a:endParaRPr lang="en-US" sz="105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050" u="sng">
                <a:solidFill>
                  <a:srgbClr val="007A8D"/>
                </a:solidFill>
                <a:latin typeface="Century Gothic" panose="020B0502020202020204" pitchFamily="34" charset="0"/>
                <a:ea typeface="Times New Roman" panose="02020603050405020304" pitchFamily="18" charset="0"/>
                <a:hlinkClick r:id="rId4"/>
              </a:rPr>
              <a:t>I Can’t Wake Up!</a:t>
            </a:r>
            <a:r>
              <a:rPr lang="en-US" sz="1050">
                <a:solidFill>
                  <a:srgbClr val="1A1A1A"/>
                </a:solidFill>
                <a:latin typeface="Century Gothic" panose="020B0502020202020204" pitchFamily="34" charset="0"/>
                <a:ea typeface="Times New Roman" panose="02020603050405020304" pitchFamily="18" charset="0"/>
              </a:rPr>
              <a:t> (</a:t>
            </a:r>
            <a:r>
              <a:rPr lang="en-US" sz="1050" u="sng">
                <a:solidFill>
                  <a:srgbClr val="007A8D"/>
                </a:solidFill>
                <a:latin typeface="Century Gothic" panose="020B0502020202020204" pitchFamily="34" charset="0"/>
                <a:ea typeface="Times New Roman" panose="02020603050405020304" pitchFamily="18" charset="0"/>
                <a:hlinkClick r:id="rId5"/>
              </a:rPr>
              <a:t>Android</a:t>
            </a:r>
            <a:r>
              <a:rPr lang="en-US" sz="1050">
                <a:solidFill>
                  <a:srgbClr val="1A1A1A"/>
                </a:solidFill>
                <a:latin typeface="Century Gothic" panose="020B0502020202020204" pitchFamily="34" charset="0"/>
                <a:ea typeface="Times New Roman" panose="02020603050405020304" pitchFamily="18" charset="0"/>
              </a:rPr>
              <a:t>, free) You have to do eight wake-up tasks before the alarm is silenced.</a:t>
            </a:r>
            <a:endParaRPr lang="en-US" sz="105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050" u="sng" err="1">
                <a:solidFill>
                  <a:srgbClr val="007A8D"/>
                </a:solidFill>
                <a:latin typeface="Century Gothic" panose="020B0502020202020204" pitchFamily="34" charset="0"/>
                <a:ea typeface="Times New Roman" panose="02020603050405020304" pitchFamily="18" charset="0"/>
                <a:hlinkClick r:id="rId6"/>
              </a:rPr>
              <a:t>Clocky</a:t>
            </a:r>
            <a:r>
              <a:rPr lang="en-US" sz="1050" u="sng">
                <a:solidFill>
                  <a:srgbClr val="007A8D"/>
                </a:solidFill>
                <a:latin typeface="Century Gothic" panose="020B0502020202020204" pitchFamily="34" charset="0"/>
                <a:ea typeface="Times New Roman" panose="02020603050405020304" pitchFamily="18" charset="0"/>
                <a:hlinkClick r:id="rId6"/>
              </a:rPr>
              <a:t> and </a:t>
            </a:r>
            <a:r>
              <a:rPr lang="en-US" sz="1050" u="sng" err="1">
                <a:solidFill>
                  <a:srgbClr val="007A8D"/>
                </a:solidFill>
                <a:latin typeface="Century Gothic" panose="020B0502020202020204" pitchFamily="34" charset="0"/>
                <a:ea typeface="Times New Roman" panose="02020603050405020304" pitchFamily="18" charset="0"/>
                <a:hlinkClick r:id="rId6"/>
              </a:rPr>
              <a:t>Tocky</a:t>
            </a:r>
            <a:r>
              <a:rPr lang="en-US" sz="1050">
                <a:solidFill>
                  <a:srgbClr val="1A1A1A"/>
                </a:solidFill>
                <a:latin typeface="Century Gothic" panose="020B0502020202020204" pitchFamily="34" charset="0"/>
                <a:ea typeface="Times New Roman" panose="02020603050405020304" pitchFamily="18" charset="0"/>
              </a:rPr>
              <a:t> ($39.99, $49.99) These alarm clocks jump off your nightstand and roll around the room while playing your favorite MP3s.</a:t>
            </a:r>
            <a:endParaRPr lang="en-US" sz="1050">
              <a:latin typeface="Century Gothic" panose="020B0502020202020204" pitchFamily="34" charset="0"/>
              <a:ea typeface="Calibri" panose="020F0502020204030204" pitchFamily="34" charset="0"/>
            </a:endParaRPr>
          </a:p>
          <a:p>
            <a:pPr>
              <a:spcAft>
                <a:spcPts val="300"/>
              </a:spcAft>
            </a:pPr>
            <a:r>
              <a:rPr lang="en-US" sz="1050" b="1">
                <a:solidFill>
                  <a:srgbClr val="1A1A1A"/>
                </a:solidFill>
                <a:latin typeface="Century Gothic" panose="020B0502020202020204" pitchFamily="34" charset="0"/>
                <a:ea typeface="Calibri" panose="020F0502020204030204" pitchFamily="34" charset="0"/>
              </a:rPr>
              <a:t>CALM DOWN, FALL ASLEEP, OR PAY ATTENTION</a:t>
            </a:r>
            <a:endParaRPr lang="en-US" sz="105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050" u="sng">
                <a:solidFill>
                  <a:srgbClr val="007A8D"/>
                </a:solidFill>
                <a:latin typeface="Century Gothic" panose="020B0502020202020204" pitchFamily="34" charset="0"/>
                <a:ea typeface="Times New Roman" panose="02020603050405020304" pitchFamily="18" charset="0"/>
                <a:hlinkClick r:id="rId7"/>
              </a:rPr>
              <a:t>Relax Melodies</a:t>
            </a:r>
            <a:r>
              <a:rPr lang="en-US" sz="1050">
                <a:solidFill>
                  <a:srgbClr val="1A1A1A"/>
                </a:solidFill>
                <a:latin typeface="Century Gothic" panose="020B0502020202020204" pitchFamily="34" charset="0"/>
                <a:ea typeface="Times New Roman" panose="02020603050405020304" pitchFamily="18" charset="0"/>
              </a:rPr>
              <a:t> (</a:t>
            </a:r>
            <a:r>
              <a:rPr lang="en-US" sz="1050" u="sng">
                <a:solidFill>
                  <a:srgbClr val="007A8D"/>
                </a:solidFill>
                <a:latin typeface="Century Gothic" panose="020B0502020202020204" pitchFamily="34" charset="0"/>
                <a:ea typeface="Times New Roman" panose="02020603050405020304" pitchFamily="18" charset="0"/>
                <a:hlinkClick r:id="rId3"/>
              </a:rPr>
              <a:t>iOS</a:t>
            </a:r>
            <a:r>
              <a:rPr lang="en-US" sz="1050">
                <a:solidFill>
                  <a:srgbClr val="1A1A1A"/>
                </a:solidFill>
                <a:latin typeface="Century Gothic" panose="020B0502020202020204" pitchFamily="34" charset="0"/>
                <a:ea typeface="Times New Roman" panose="02020603050405020304" pitchFamily="18" charset="0"/>
              </a:rPr>
              <a:t> and </a:t>
            </a:r>
            <a:r>
              <a:rPr lang="en-US" sz="1050" u="sng">
                <a:solidFill>
                  <a:srgbClr val="007A8D"/>
                </a:solidFill>
                <a:latin typeface="Century Gothic" panose="020B0502020202020204" pitchFamily="34" charset="0"/>
                <a:ea typeface="Times New Roman" panose="02020603050405020304" pitchFamily="18" charset="0"/>
                <a:hlinkClick r:id="rId5"/>
              </a:rPr>
              <a:t>Android</a:t>
            </a:r>
            <a:r>
              <a:rPr lang="en-US" sz="1050">
                <a:solidFill>
                  <a:srgbClr val="1A1A1A"/>
                </a:solidFill>
                <a:latin typeface="Century Gothic" panose="020B0502020202020204" pitchFamily="34" charset="0"/>
                <a:ea typeface="Times New Roman" panose="02020603050405020304" pitchFamily="18" charset="0"/>
              </a:rPr>
              <a:t>) Creates a white noise ambience for falling asleep or meditation.</a:t>
            </a:r>
            <a:endParaRPr lang="en-US" sz="105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050" u="sng">
                <a:solidFill>
                  <a:srgbClr val="007A8D"/>
                </a:solidFill>
                <a:latin typeface="Century Gothic" panose="020B0502020202020204" pitchFamily="34" charset="0"/>
                <a:ea typeface="Times New Roman" panose="02020603050405020304" pitchFamily="18" charset="0"/>
                <a:hlinkClick r:id="rId8"/>
              </a:rPr>
              <a:t>Sleep Deeply</a:t>
            </a:r>
            <a:r>
              <a:rPr lang="en-US" sz="1050">
                <a:solidFill>
                  <a:srgbClr val="1A1A1A"/>
                </a:solidFill>
                <a:latin typeface="Century Gothic" panose="020B0502020202020204" pitchFamily="34" charset="0"/>
                <a:ea typeface="Times New Roman" panose="02020603050405020304" pitchFamily="18" charset="0"/>
              </a:rPr>
              <a:t> (</a:t>
            </a:r>
            <a:r>
              <a:rPr lang="en-US" sz="1050" u="sng">
                <a:solidFill>
                  <a:srgbClr val="007A8D"/>
                </a:solidFill>
                <a:latin typeface="Century Gothic" panose="020B0502020202020204" pitchFamily="34" charset="0"/>
                <a:ea typeface="Times New Roman" panose="02020603050405020304" pitchFamily="18" charset="0"/>
                <a:hlinkClick r:id="rId3"/>
              </a:rPr>
              <a:t>iOS</a:t>
            </a:r>
            <a:r>
              <a:rPr lang="en-US" sz="1050">
                <a:solidFill>
                  <a:srgbClr val="1A1A1A"/>
                </a:solidFill>
                <a:latin typeface="Century Gothic" panose="020B0502020202020204" pitchFamily="34" charset="0"/>
                <a:ea typeface="Times New Roman" panose="02020603050405020304" pitchFamily="18" charset="0"/>
              </a:rPr>
              <a:t> and </a:t>
            </a:r>
            <a:r>
              <a:rPr lang="en-US" sz="1050" u="sng">
                <a:solidFill>
                  <a:srgbClr val="007A8D"/>
                </a:solidFill>
                <a:latin typeface="Century Gothic" panose="020B0502020202020204" pitchFamily="34" charset="0"/>
                <a:ea typeface="Times New Roman" panose="02020603050405020304" pitchFamily="18" charset="0"/>
                <a:hlinkClick r:id="rId5"/>
              </a:rPr>
              <a:t>Android</a:t>
            </a:r>
            <a:r>
              <a:rPr lang="en-US" sz="1050">
                <a:solidFill>
                  <a:srgbClr val="1A1A1A"/>
                </a:solidFill>
                <a:latin typeface="Century Gothic" panose="020B0502020202020204" pitchFamily="34" charset="0"/>
                <a:ea typeface="Times New Roman" panose="02020603050405020304" pitchFamily="18" charset="0"/>
              </a:rPr>
              <a:t>, $6.99) A hypnotherapist puts you in a relaxed state.</a:t>
            </a:r>
            <a:endParaRPr lang="en-US" sz="105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050" u="sng">
                <a:solidFill>
                  <a:srgbClr val="007A8D"/>
                </a:solidFill>
                <a:latin typeface="Century Gothic" panose="020B0502020202020204" pitchFamily="34" charset="0"/>
                <a:ea typeface="Times New Roman" panose="02020603050405020304" pitchFamily="18" charset="0"/>
                <a:hlinkClick r:id="rId9"/>
              </a:rPr>
              <a:t>White Noise</a:t>
            </a:r>
            <a:r>
              <a:rPr lang="en-US" sz="1050">
                <a:solidFill>
                  <a:srgbClr val="1A1A1A"/>
                </a:solidFill>
                <a:latin typeface="Century Gothic" panose="020B0502020202020204" pitchFamily="34" charset="0"/>
                <a:ea typeface="Times New Roman" panose="02020603050405020304" pitchFamily="18" charset="0"/>
              </a:rPr>
              <a:t> (</a:t>
            </a:r>
            <a:r>
              <a:rPr lang="en-US" sz="1050" u="sng">
                <a:solidFill>
                  <a:srgbClr val="007A8D"/>
                </a:solidFill>
                <a:latin typeface="Century Gothic" panose="020B0502020202020204" pitchFamily="34" charset="0"/>
                <a:ea typeface="Times New Roman" panose="02020603050405020304" pitchFamily="18" charset="0"/>
                <a:hlinkClick r:id="rId3"/>
              </a:rPr>
              <a:t>iOS</a:t>
            </a:r>
            <a:r>
              <a:rPr lang="en-US" sz="1050">
                <a:solidFill>
                  <a:srgbClr val="1A1A1A"/>
                </a:solidFill>
                <a:latin typeface="Century Gothic" panose="020B0502020202020204" pitchFamily="34" charset="0"/>
                <a:ea typeface="Times New Roman" panose="02020603050405020304" pitchFamily="18" charset="0"/>
              </a:rPr>
              <a:t> and </a:t>
            </a:r>
            <a:r>
              <a:rPr lang="en-US" sz="1050" u="sng">
                <a:solidFill>
                  <a:srgbClr val="007A8D"/>
                </a:solidFill>
                <a:latin typeface="Century Gothic" panose="020B0502020202020204" pitchFamily="34" charset="0"/>
                <a:ea typeface="Times New Roman" panose="02020603050405020304" pitchFamily="18" charset="0"/>
                <a:hlinkClick r:id="rId5"/>
              </a:rPr>
              <a:t>Android</a:t>
            </a:r>
            <a:r>
              <a:rPr lang="en-US" sz="1050">
                <a:solidFill>
                  <a:srgbClr val="1A1A1A"/>
                </a:solidFill>
                <a:latin typeface="Century Gothic" panose="020B0502020202020204" pitchFamily="34" charset="0"/>
                <a:ea typeface="Times New Roman" panose="02020603050405020304" pitchFamily="18" charset="0"/>
              </a:rPr>
              <a:t>, free lite version and $1.99 full version) Features natural and man-made sounds.</a:t>
            </a:r>
            <a:endParaRPr lang="en-US" sz="105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050">
                <a:solidFill>
                  <a:srgbClr val="1A1A1A"/>
                </a:solidFill>
                <a:latin typeface="Century Gothic" panose="020B0502020202020204" pitchFamily="34" charset="0"/>
                <a:ea typeface="Times New Roman" panose="02020603050405020304" pitchFamily="18" charset="0"/>
              </a:rPr>
              <a:t>Calm app</a:t>
            </a:r>
            <a:endParaRPr lang="en-US" sz="1050">
              <a:latin typeface="Century Gothic" panose="020B0502020202020204" pitchFamily="34" charset="0"/>
              <a:ea typeface="Calibri" panose="020F0502020204030204" pitchFamily="34" charset="0"/>
            </a:endParaRPr>
          </a:p>
          <a:p>
            <a:pPr>
              <a:spcAft>
                <a:spcPts val="300"/>
              </a:spcAft>
            </a:pPr>
            <a:r>
              <a:rPr lang="en-US" sz="1050" b="1">
                <a:solidFill>
                  <a:srgbClr val="1A1A1A"/>
                </a:solidFill>
                <a:latin typeface="Century Gothic" panose="020B0502020202020204" pitchFamily="34" charset="0"/>
                <a:ea typeface="Calibri" panose="020F0502020204030204" pitchFamily="34" charset="0"/>
              </a:rPr>
              <a:t>KEEP TRACK OF TIME</a:t>
            </a:r>
            <a:endParaRPr lang="en-US" sz="105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050" u="sng" err="1">
                <a:solidFill>
                  <a:srgbClr val="007A8D"/>
                </a:solidFill>
                <a:latin typeface="Century Gothic" panose="020B0502020202020204" pitchFamily="34" charset="0"/>
                <a:ea typeface="Times New Roman" panose="02020603050405020304" pitchFamily="18" charset="0"/>
                <a:hlinkClick r:id="rId10"/>
              </a:rPr>
              <a:t>Watchminder</a:t>
            </a:r>
            <a:r>
              <a:rPr lang="en-US" sz="1050">
                <a:solidFill>
                  <a:srgbClr val="1A1A1A"/>
                </a:solidFill>
                <a:latin typeface="Century Gothic" panose="020B0502020202020204" pitchFamily="34" charset="0"/>
                <a:ea typeface="Times New Roman" panose="02020603050405020304" pitchFamily="18" charset="0"/>
              </a:rPr>
              <a:t> (</a:t>
            </a:r>
            <a:r>
              <a:rPr lang="en-US" sz="1050" u="sng">
                <a:solidFill>
                  <a:srgbClr val="007A8D"/>
                </a:solidFill>
                <a:latin typeface="Century Gothic" panose="020B0502020202020204" pitchFamily="34" charset="0"/>
                <a:ea typeface="Times New Roman" panose="02020603050405020304" pitchFamily="18" charset="0"/>
                <a:hlinkClick r:id="rId11"/>
              </a:rPr>
              <a:t>iOS</a:t>
            </a:r>
            <a:r>
              <a:rPr lang="en-US" sz="1050">
                <a:solidFill>
                  <a:srgbClr val="1A1A1A"/>
                </a:solidFill>
                <a:latin typeface="Century Gothic" panose="020B0502020202020204" pitchFamily="34" charset="0"/>
                <a:ea typeface="Times New Roman" panose="02020603050405020304" pitchFamily="18" charset="0"/>
              </a:rPr>
              <a:t>, $1.99) Set alarms and get reminders to help you focus.</a:t>
            </a:r>
            <a:endParaRPr lang="en-US" sz="105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050" u="sng" err="1">
                <a:solidFill>
                  <a:srgbClr val="007A8D"/>
                </a:solidFill>
                <a:latin typeface="Century Gothic" panose="020B0502020202020204" pitchFamily="34" charset="0"/>
                <a:ea typeface="Times New Roman" panose="02020603050405020304" pitchFamily="18" charset="0"/>
                <a:hlinkClick r:id="rId12"/>
              </a:rPr>
              <a:t>TimeTimer</a:t>
            </a:r>
            <a:r>
              <a:rPr lang="en-US" sz="1050">
                <a:solidFill>
                  <a:srgbClr val="1A1A1A"/>
                </a:solidFill>
                <a:latin typeface="Century Gothic" panose="020B0502020202020204" pitchFamily="34" charset="0"/>
                <a:ea typeface="Times New Roman" panose="02020603050405020304" pitchFamily="18" charset="0"/>
              </a:rPr>
              <a:t> (</a:t>
            </a:r>
            <a:r>
              <a:rPr lang="en-US" sz="1050" u="sng">
                <a:solidFill>
                  <a:srgbClr val="007A8D"/>
                </a:solidFill>
                <a:latin typeface="Century Gothic" panose="020B0502020202020204" pitchFamily="34" charset="0"/>
                <a:ea typeface="Times New Roman" panose="02020603050405020304" pitchFamily="18" charset="0"/>
                <a:hlinkClick r:id="rId11"/>
              </a:rPr>
              <a:t>iOS</a:t>
            </a:r>
            <a:r>
              <a:rPr lang="en-US" sz="1050">
                <a:solidFill>
                  <a:srgbClr val="1A1A1A"/>
                </a:solidFill>
                <a:latin typeface="Century Gothic" panose="020B0502020202020204" pitchFamily="34" charset="0"/>
                <a:ea typeface="Times New Roman" panose="02020603050405020304" pitchFamily="18" charset="0"/>
              </a:rPr>
              <a:t>, $2.99 and </a:t>
            </a:r>
            <a:r>
              <a:rPr lang="en-US" sz="1050" u="sng">
                <a:solidFill>
                  <a:srgbClr val="007A8D"/>
                </a:solidFill>
                <a:latin typeface="Century Gothic" panose="020B0502020202020204" pitchFamily="34" charset="0"/>
                <a:ea typeface="Times New Roman" panose="02020603050405020304" pitchFamily="18" charset="0"/>
                <a:hlinkClick r:id="rId13"/>
              </a:rPr>
              <a:t>Android</a:t>
            </a:r>
            <a:r>
              <a:rPr lang="en-US" sz="1050">
                <a:solidFill>
                  <a:srgbClr val="1A1A1A"/>
                </a:solidFill>
                <a:latin typeface="Century Gothic" panose="020B0502020202020204" pitchFamily="34" charset="0"/>
                <a:ea typeface="Times New Roman" panose="02020603050405020304" pitchFamily="18" charset="0"/>
              </a:rPr>
              <a:t>, $0.99) Displays the passage of time visually.</a:t>
            </a:r>
            <a:endParaRPr lang="en-US" sz="105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050" u="sng">
                <a:solidFill>
                  <a:srgbClr val="007A8D"/>
                </a:solidFill>
                <a:latin typeface="Century Gothic" panose="020B0502020202020204" pitchFamily="34" charset="0"/>
                <a:ea typeface="Times New Roman" panose="02020603050405020304" pitchFamily="18" charset="0"/>
                <a:hlinkClick r:id="rId14"/>
              </a:rPr>
              <a:t>Pomodoro Timer Lite</a:t>
            </a:r>
            <a:r>
              <a:rPr lang="en-US" sz="1050">
                <a:solidFill>
                  <a:srgbClr val="1A1A1A"/>
                </a:solidFill>
                <a:latin typeface="Century Gothic" panose="020B0502020202020204" pitchFamily="34" charset="0"/>
                <a:ea typeface="Times New Roman" panose="02020603050405020304" pitchFamily="18" charset="0"/>
              </a:rPr>
              <a:t> (</a:t>
            </a:r>
            <a:r>
              <a:rPr lang="en-US" sz="1050" u="sng">
                <a:solidFill>
                  <a:srgbClr val="007A8D"/>
                </a:solidFill>
                <a:latin typeface="Century Gothic" panose="020B0502020202020204" pitchFamily="34" charset="0"/>
                <a:ea typeface="Times New Roman" panose="02020603050405020304" pitchFamily="18" charset="0"/>
                <a:hlinkClick r:id="rId13"/>
              </a:rPr>
              <a:t>Android</a:t>
            </a:r>
            <a:r>
              <a:rPr lang="en-US" sz="1050">
                <a:solidFill>
                  <a:srgbClr val="1A1A1A"/>
                </a:solidFill>
                <a:latin typeface="Century Gothic" panose="020B0502020202020204" pitchFamily="34" charset="0"/>
                <a:ea typeface="Times New Roman" panose="02020603050405020304" pitchFamily="18" charset="0"/>
              </a:rPr>
              <a:t>, free) Focus for 25 minutes, and the timer signals it’s time for a break.</a:t>
            </a:r>
            <a:endParaRPr lang="en-US" sz="105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050" u="sng" err="1">
                <a:solidFill>
                  <a:srgbClr val="007A8D"/>
                </a:solidFill>
                <a:latin typeface="Century Gothic" panose="020B0502020202020204" pitchFamily="34" charset="0"/>
                <a:ea typeface="Times New Roman" panose="02020603050405020304" pitchFamily="18" charset="0"/>
                <a:hlinkClick r:id="rId15"/>
              </a:rPr>
              <a:t>FocusTime</a:t>
            </a:r>
            <a:r>
              <a:rPr lang="en-US" sz="1050">
                <a:solidFill>
                  <a:srgbClr val="1A1A1A"/>
                </a:solidFill>
                <a:latin typeface="Century Gothic" panose="020B0502020202020204" pitchFamily="34" charset="0"/>
                <a:ea typeface="Times New Roman" panose="02020603050405020304" pitchFamily="18" charset="0"/>
              </a:rPr>
              <a:t> (</a:t>
            </a:r>
            <a:r>
              <a:rPr lang="en-US" sz="1050" u="sng">
                <a:solidFill>
                  <a:srgbClr val="007A8D"/>
                </a:solidFill>
                <a:latin typeface="Century Gothic" panose="020B0502020202020204" pitchFamily="34" charset="0"/>
                <a:ea typeface="Times New Roman" panose="02020603050405020304" pitchFamily="18" charset="0"/>
                <a:hlinkClick r:id="rId11"/>
              </a:rPr>
              <a:t>iOS</a:t>
            </a:r>
            <a:r>
              <a:rPr lang="en-US" sz="1050">
                <a:solidFill>
                  <a:srgbClr val="1A1A1A"/>
                </a:solidFill>
                <a:latin typeface="Century Gothic" panose="020B0502020202020204" pitchFamily="34" charset="0"/>
                <a:ea typeface="Times New Roman" panose="02020603050405020304" pitchFamily="18" charset="0"/>
              </a:rPr>
              <a:t>, $.4.99) Set work and break intervals.</a:t>
            </a:r>
            <a:endParaRPr lang="en-US" sz="105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050">
                <a:solidFill>
                  <a:srgbClr val="00B0F0"/>
                </a:solidFill>
                <a:latin typeface="Century Gothic" panose="020B0502020202020204" pitchFamily="34" charset="0"/>
                <a:ea typeface="Times New Roman" panose="02020603050405020304" pitchFamily="18" charset="0"/>
              </a:rPr>
              <a:t>Apple Watch </a:t>
            </a:r>
            <a:r>
              <a:rPr lang="en-US" sz="1050">
                <a:solidFill>
                  <a:srgbClr val="1A1A1A"/>
                </a:solidFill>
                <a:latin typeface="Century Gothic" panose="020B0502020202020204" pitchFamily="34" charset="0"/>
                <a:ea typeface="Times New Roman" panose="02020603050405020304" pitchFamily="18" charset="0"/>
              </a:rPr>
              <a:t>with </a:t>
            </a:r>
            <a:r>
              <a:rPr lang="en-US" sz="1050" b="1">
                <a:solidFill>
                  <a:srgbClr val="00B0F0"/>
                </a:solidFill>
                <a:latin typeface="Century Gothic" panose="020B0502020202020204" pitchFamily="34" charset="0"/>
                <a:ea typeface="Times New Roman" panose="02020603050405020304" pitchFamily="18" charset="0"/>
              </a:rPr>
              <a:t>Calendar Reminders</a:t>
            </a:r>
            <a:r>
              <a:rPr lang="en-US" sz="1050">
                <a:solidFill>
                  <a:srgbClr val="00B0F0"/>
                </a:solidFill>
                <a:latin typeface="Century Gothic" panose="020B0502020202020204" pitchFamily="34" charset="0"/>
                <a:ea typeface="Times New Roman" panose="02020603050405020304" pitchFamily="18" charset="0"/>
              </a:rPr>
              <a:t> </a:t>
            </a:r>
            <a:r>
              <a:rPr lang="en-US" sz="1050">
                <a:solidFill>
                  <a:srgbClr val="1A1A1A"/>
                </a:solidFill>
                <a:latin typeface="Century Gothic" panose="020B0502020202020204" pitchFamily="34" charset="0"/>
                <a:ea typeface="Times New Roman" panose="02020603050405020304" pitchFamily="18" charset="0"/>
              </a:rPr>
              <a:t>highly recommended for wearable reminders</a:t>
            </a:r>
            <a:endParaRPr lang="en-US" sz="1050">
              <a:latin typeface="Century Gothic" panose="020B0502020202020204" pitchFamily="34" charset="0"/>
              <a:ea typeface="Calibri" panose="020F0502020204030204" pitchFamily="34" charset="0"/>
            </a:endParaRPr>
          </a:p>
          <a:p>
            <a:pPr>
              <a:spcAft>
                <a:spcPts val="300"/>
              </a:spcAft>
            </a:pPr>
            <a:r>
              <a:rPr lang="en-US" sz="1050" b="1">
                <a:solidFill>
                  <a:srgbClr val="1A1A1A"/>
                </a:solidFill>
                <a:latin typeface="Century Gothic" panose="020B0502020202020204" pitchFamily="34" charset="0"/>
                <a:ea typeface="Calibri" panose="020F0502020204030204" pitchFamily="34" charset="0"/>
              </a:rPr>
              <a:t>FIND LOST ITEMS</a:t>
            </a:r>
            <a:endParaRPr lang="en-US" sz="105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050" u="sng">
                <a:solidFill>
                  <a:srgbClr val="007A8D"/>
                </a:solidFill>
                <a:latin typeface="Century Gothic" panose="020B0502020202020204" pitchFamily="34" charset="0"/>
                <a:ea typeface="Times New Roman" panose="02020603050405020304" pitchFamily="18" charset="0"/>
                <a:hlinkClick r:id="rId16"/>
              </a:rPr>
              <a:t>Find My iPhone</a:t>
            </a:r>
            <a:r>
              <a:rPr lang="en-US" sz="1050">
                <a:solidFill>
                  <a:srgbClr val="1A1A1A"/>
                </a:solidFill>
                <a:latin typeface="Century Gothic" panose="020B0502020202020204" pitchFamily="34" charset="0"/>
                <a:ea typeface="Times New Roman" panose="02020603050405020304" pitchFamily="18" charset="0"/>
              </a:rPr>
              <a:t> (</a:t>
            </a:r>
            <a:r>
              <a:rPr lang="en-US" sz="1050" u="sng">
                <a:solidFill>
                  <a:srgbClr val="007A8D"/>
                </a:solidFill>
                <a:latin typeface="Century Gothic" panose="020B0502020202020204" pitchFamily="34" charset="0"/>
                <a:ea typeface="Times New Roman" panose="02020603050405020304" pitchFamily="18" charset="0"/>
                <a:hlinkClick r:id="rId11"/>
              </a:rPr>
              <a:t>iOS</a:t>
            </a:r>
            <a:r>
              <a:rPr lang="en-US" sz="1050">
                <a:solidFill>
                  <a:srgbClr val="1A1A1A"/>
                </a:solidFill>
                <a:latin typeface="Century Gothic" panose="020B0502020202020204" pitchFamily="34" charset="0"/>
                <a:ea typeface="Times New Roman" panose="02020603050405020304" pitchFamily="18" charset="0"/>
              </a:rPr>
              <a:t>, free)</a:t>
            </a:r>
            <a:endParaRPr lang="en-US" sz="105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050" u="sng">
                <a:solidFill>
                  <a:srgbClr val="007A8D"/>
                </a:solidFill>
                <a:latin typeface="Century Gothic" panose="020B0502020202020204" pitchFamily="34" charset="0"/>
                <a:ea typeface="Times New Roman" panose="02020603050405020304" pitchFamily="18" charset="0"/>
                <a:hlinkClick r:id="rId17"/>
              </a:rPr>
              <a:t>Find My Phone</a:t>
            </a:r>
            <a:r>
              <a:rPr lang="en-US" sz="1050">
                <a:solidFill>
                  <a:srgbClr val="1A1A1A"/>
                </a:solidFill>
                <a:latin typeface="Century Gothic" panose="020B0502020202020204" pitchFamily="34" charset="0"/>
                <a:ea typeface="Times New Roman" panose="02020603050405020304" pitchFamily="18" charset="0"/>
              </a:rPr>
              <a:t> (</a:t>
            </a:r>
            <a:r>
              <a:rPr lang="en-US" sz="1050" u="sng">
                <a:solidFill>
                  <a:srgbClr val="007A8D"/>
                </a:solidFill>
                <a:latin typeface="Century Gothic" panose="020B0502020202020204" pitchFamily="34" charset="0"/>
                <a:ea typeface="Times New Roman" panose="02020603050405020304" pitchFamily="18" charset="0"/>
                <a:hlinkClick r:id="rId13"/>
              </a:rPr>
              <a:t>Android</a:t>
            </a:r>
            <a:r>
              <a:rPr lang="en-US" sz="1050">
                <a:solidFill>
                  <a:srgbClr val="1A1A1A"/>
                </a:solidFill>
                <a:latin typeface="Century Gothic" panose="020B0502020202020204" pitchFamily="34" charset="0"/>
                <a:ea typeface="Times New Roman" panose="02020603050405020304" pitchFamily="18" charset="0"/>
              </a:rPr>
              <a:t>, free)</a:t>
            </a:r>
            <a:endParaRPr lang="en-US" sz="105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050" u="sng">
                <a:solidFill>
                  <a:srgbClr val="007A8D"/>
                </a:solidFill>
                <a:latin typeface="Century Gothic" panose="020B0502020202020204" pitchFamily="34" charset="0"/>
                <a:ea typeface="Times New Roman" panose="02020603050405020304" pitchFamily="18" charset="0"/>
                <a:hlinkClick r:id="rId18"/>
              </a:rPr>
              <a:t>Find One Find All</a:t>
            </a:r>
            <a:r>
              <a:rPr lang="en-US" sz="1050">
                <a:solidFill>
                  <a:srgbClr val="1A1A1A"/>
                </a:solidFill>
                <a:latin typeface="Century Gothic" panose="020B0502020202020204" pitchFamily="34" charset="0"/>
                <a:ea typeface="Times New Roman" panose="02020603050405020304" pitchFamily="18" charset="0"/>
              </a:rPr>
              <a:t> Attach a sensor to your keys or other items. Press a button and the item beeps.</a:t>
            </a:r>
            <a:endParaRPr lang="en-US" sz="105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050">
                <a:solidFill>
                  <a:srgbClr val="00B0F0"/>
                </a:solidFill>
                <a:latin typeface="Century Gothic" panose="020B0502020202020204" pitchFamily="34" charset="0"/>
                <a:ea typeface="Times New Roman" panose="02020603050405020304" pitchFamily="18" charset="0"/>
              </a:rPr>
              <a:t>Tile.com</a:t>
            </a:r>
            <a:r>
              <a:rPr lang="en-US" sz="1050">
                <a:solidFill>
                  <a:srgbClr val="1A1A1A"/>
                </a:solidFill>
                <a:latin typeface="Century Gothic" panose="020B0502020202020204" pitchFamily="34" charset="0"/>
                <a:ea typeface="Times New Roman" panose="02020603050405020304" pitchFamily="18" charset="0"/>
              </a:rPr>
              <a:t>  Tile also uses Bluetooth and an App called Tiles. The tile can help you locate anything you attach a tile tracker to. (recommended for wallet, keys).</a:t>
            </a:r>
            <a:endParaRPr lang="en-US" sz="1050">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4146919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05DD29-5BC7-4EEC-84AC-F330ACB66B3C}"/>
              </a:ext>
            </a:extLst>
          </p:cNvPr>
          <p:cNvSpPr/>
          <p:nvPr/>
        </p:nvSpPr>
        <p:spPr>
          <a:xfrm>
            <a:off x="1073426" y="1020416"/>
            <a:ext cx="8335617" cy="2952090"/>
          </a:xfrm>
          <a:prstGeom prst="rect">
            <a:avLst/>
          </a:prstGeom>
        </p:spPr>
        <p:txBody>
          <a:bodyPr wrap="square">
            <a:spAutoFit/>
          </a:bodyPr>
          <a:lstStyle/>
          <a:p>
            <a:pPr>
              <a:spcAft>
                <a:spcPts val="300"/>
              </a:spcAft>
            </a:pPr>
            <a:r>
              <a:rPr lang="en-US" sz="2400" b="1">
                <a:solidFill>
                  <a:srgbClr val="1A1A1A"/>
                </a:solidFill>
                <a:latin typeface="Calibri" panose="020F0502020204030204" pitchFamily="34" charset="0"/>
                <a:ea typeface="Calibri" panose="020F0502020204030204" pitchFamily="34" charset="0"/>
              </a:rPr>
              <a:t>SET REMINDERS</a:t>
            </a:r>
            <a:endParaRPr lang="en-US">
              <a:latin typeface="Calibri" panose="020F050202020403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u="sng">
                <a:solidFill>
                  <a:srgbClr val="007A8D"/>
                </a:solidFill>
                <a:latin typeface="Calibri" panose="020F0502020204030204" pitchFamily="34" charset="0"/>
                <a:ea typeface="Times New Roman" panose="02020603050405020304" pitchFamily="18" charset="0"/>
                <a:hlinkClick r:id="rId2"/>
              </a:rPr>
              <a:t>iCalendar</a:t>
            </a:r>
            <a:r>
              <a:rPr lang="en-US">
                <a:solidFill>
                  <a:srgbClr val="1A1A1A"/>
                </a:solidFill>
                <a:latin typeface="Calibri" panose="020F0502020204030204" pitchFamily="34" charset="0"/>
                <a:ea typeface="Times New Roman" panose="02020603050405020304" pitchFamily="18" charset="0"/>
              </a:rPr>
              <a:t> (</a:t>
            </a:r>
            <a:r>
              <a:rPr lang="en-US" u="sng">
                <a:solidFill>
                  <a:srgbClr val="007A8D"/>
                </a:solidFill>
                <a:latin typeface="Calibri" panose="020F0502020204030204" pitchFamily="34" charset="0"/>
                <a:ea typeface="Times New Roman" panose="02020603050405020304" pitchFamily="18" charset="0"/>
                <a:hlinkClick r:id="rId3"/>
              </a:rPr>
              <a:t>iOS</a:t>
            </a:r>
            <a:r>
              <a:rPr lang="en-US">
                <a:solidFill>
                  <a:srgbClr val="1A1A1A"/>
                </a:solidFill>
                <a:latin typeface="Calibri" panose="020F0502020204030204" pitchFamily="34" charset="0"/>
                <a:ea typeface="Times New Roman" panose="02020603050405020304" pitchFamily="18" charset="0"/>
              </a:rPr>
              <a:t>, free) and </a:t>
            </a:r>
            <a:r>
              <a:rPr lang="en-US" u="sng">
                <a:solidFill>
                  <a:srgbClr val="007A8D"/>
                </a:solidFill>
                <a:latin typeface="Calibri" panose="020F0502020204030204" pitchFamily="34" charset="0"/>
                <a:ea typeface="Times New Roman" panose="02020603050405020304" pitchFamily="18" charset="0"/>
                <a:hlinkClick r:id="rId4"/>
              </a:rPr>
              <a:t>Google Calendar</a:t>
            </a:r>
            <a:r>
              <a:rPr lang="en-US">
                <a:solidFill>
                  <a:srgbClr val="1A1A1A"/>
                </a:solidFill>
                <a:latin typeface="Calibri" panose="020F0502020204030204" pitchFamily="34" charset="0"/>
                <a:ea typeface="Times New Roman" panose="02020603050405020304" pitchFamily="18" charset="0"/>
              </a:rPr>
              <a:t> (</a:t>
            </a:r>
            <a:r>
              <a:rPr lang="en-US" u="sng">
                <a:solidFill>
                  <a:srgbClr val="007A8D"/>
                </a:solidFill>
                <a:latin typeface="Calibri" panose="020F0502020204030204" pitchFamily="34" charset="0"/>
                <a:ea typeface="Times New Roman" panose="02020603050405020304" pitchFamily="18" charset="0"/>
                <a:hlinkClick r:id="rId5"/>
              </a:rPr>
              <a:t>Android</a:t>
            </a:r>
            <a:r>
              <a:rPr lang="en-US">
                <a:solidFill>
                  <a:srgbClr val="1A1A1A"/>
                </a:solidFill>
                <a:latin typeface="Calibri" panose="020F0502020204030204" pitchFamily="34" charset="0"/>
                <a:ea typeface="Times New Roman" panose="02020603050405020304" pitchFamily="18" charset="0"/>
              </a:rPr>
              <a:t>, free) Both sync with cell phones, allowing you to schedule online, and to send reminders by e-mail or text.</a:t>
            </a:r>
            <a:endParaRPr lang="en-US">
              <a:latin typeface="Calibri" panose="020F050202020403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u="sng" err="1">
                <a:solidFill>
                  <a:srgbClr val="007A8D"/>
                </a:solidFill>
                <a:latin typeface="Calibri" panose="020F0502020204030204" pitchFamily="34" charset="0"/>
                <a:ea typeface="Times New Roman" panose="02020603050405020304" pitchFamily="18" charset="0"/>
                <a:hlinkClick r:id="rId6"/>
              </a:rPr>
              <a:t>Watchminder</a:t>
            </a:r>
            <a:r>
              <a:rPr lang="en-US">
                <a:solidFill>
                  <a:srgbClr val="1A1A1A"/>
                </a:solidFill>
                <a:latin typeface="Calibri" panose="020F0502020204030204" pitchFamily="34" charset="0"/>
                <a:ea typeface="Times New Roman" panose="02020603050405020304" pitchFamily="18" charset="0"/>
              </a:rPr>
              <a:t> (</a:t>
            </a:r>
            <a:r>
              <a:rPr lang="en-US" u="sng">
                <a:solidFill>
                  <a:srgbClr val="007A8D"/>
                </a:solidFill>
                <a:latin typeface="Calibri" panose="020F0502020204030204" pitchFamily="34" charset="0"/>
                <a:ea typeface="Times New Roman" panose="02020603050405020304" pitchFamily="18" charset="0"/>
                <a:hlinkClick r:id="rId7"/>
              </a:rPr>
              <a:t>iOS</a:t>
            </a:r>
            <a:r>
              <a:rPr lang="en-US">
                <a:solidFill>
                  <a:srgbClr val="1A1A1A"/>
                </a:solidFill>
                <a:latin typeface="Calibri" panose="020F0502020204030204" pitchFamily="34" charset="0"/>
                <a:ea typeface="Times New Roman" panose="02020603050405020304" pitchFamily="18" charset="0"/>
              </a:rPr>
              <a:t>, $1.99) Organize schedules and manage time.</a:t>
            </a:r>
          </a:p>
          <a:p>
            <a:pPr marL="342900" marR="0" lvl="0" indent="-342900">
              <a:spcBef>
                <a:spcPts val="0"/>
              </a:spcBef>
              <a:spcAft>
                <a:spcPts val="750"/>
              </a:spcAft>
              <a:buSzPts val="1000"/>
              <a:buFont typeface="Symbol" panose="05050102010706020507" pitchFamily="18" charset="2"/>
              <a:buChar char=""/>
              <a:tabLst>
                <a:tab pos="457200" algn="l"/>
              </a:tabLst>
            </a:pPr>
            <a:r>
              <a:rPr lang="en-US" b="1">
                <a:solidFill>
                  <a:srgbClr val="7030A0"/>
                </a:solidFill>
                <a:latin typeface="Calibri" panose="020F0502020204030204" pitchFamily="34" charset="0"/>
                <a:ea typeface="Calibri" panose="020F0502020204030204" pitchFamily="34" charset="0"/>
              </a:rPr>
              <a:t>Echo Dot; Alexa, “Hey Siri” …wake me up tomorrow at 7:00am</a:t>
            </a:r>
          </a:p>
          <a:p>
            <a:pPr lvl="6">
              <a:spcAft>
                <a:spcPts val="750"/>
              </a:spcAft>
              <a:buSzPts val="1000"/>
              <a:tabLst>
                <a:tab pos="457200" algn="l"/>
              </a:tabLst>
            </a:pPr>
            <a:r>
              <a:rPr lang="en-US" b="1">
                <a:solidFill>
                  <a:srgbClr val="7030A0"/>
                </a:solidFill>
                <a:latin typeface="Calibri" panose="020F0502020204030204" pitchFamily="34" charset="0"/>
                <a:ea typeface="Calibri" panose="020F0502020204030204" pitchFamily="34" charset="0"/>
              </a:rPr>
              <a:t>… Set Timer for 1 hour</a:t>
            </a:r>
          </a:p>
          <a:p>
            <a:pPr lvl="6">
              <a:spcAft>
                <a:spcPts val="750"/>
              </a:spcAft>
              <a:buSzPts val="1000"/>
              <a:tabLst>
                <a:tab pos="457200" algn="l"/>
              </a:tabLst>
            </a:pPr>
            <a:r>
              <a:rPr lang="en-US" b="1">
                <a:solidFill>
                  <a:srgbClr val="7030A0"/>
                </a:solidFill>
                <a:latin typeface="Calibri" panose="020F0502020204030204" pitchFamily="34" charset="0"/>
                <a:ea typeface="Calibri" panose="020F0502020204030204" pitchFamily="34" charset="0"/>
              </a:rPr>
              <a:t>….Set Timer for 10 minutes</a:t>
            </a:r>
          </a:p>
          <a:p>
            <a:pPr lvl="6">
              <a:spcAft>
                <a:spcPts val="750"/>
              </a:spcAft>
              <a:buSzPts val="1000"/>
              <a:tabLst>
                <a:tab pos="457200" algn="l"/>
              </a:tabLst>
            </a:pPr>
            <a:r>
              <a:rPr lang="en-US" b="1">
                <a:solidFill>
                  <a:srgbClr val="7030A0"/>
                </a:solidFill>
                <a:latin typeface="Calibri" panose="020F0502020204030204" pitchFamily="34" charset="0"/>
                <a:ea typeface="Calibri" panose="020F0502020204030204" pitchFamily="34" charset="0"/>
              </a:rPr>
              <a:t>…Add milk to my grocery list</a:t>
            </a:r>
          </a:p>
        </p:txBody>
      </p:sp>
    </p:spTree>
    <p:extLst>
      <p:ext uri="{BB962C8B-B14F-4D97-AF65-F5344CB8AC3E}">
        <p14:creationId xmlns:p14="http://schemas.microsoft.com/office/powerpoint/2010/main" val="1933855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D4355D-8761-437A-9223-51A7ADD892C9}"/>
              </a:ext>
            </a:extLst>
          </p:cNvPr>
          <p:cNvSpPr/>
          <p:nvPr/>
        </p:nvSpPr>
        <p:spPr>
          <a:xfrm>
            <a:off x="2292626" y="755374"/>
            <a:ext cx="7487478" cy="4129336"/>
          </a:xfrm>
          <a:prstGeom prst="rect">
            <a:avLst/>
          </a:prstGeom>
        </p:spPr>
        <p:txBody>
          <a:bodyPr wrap="square">
            <a:spAutoFit/>
          </a:bodyPr>
          <a:lstStyle/>
          <a:p>
            <a:pPr>
              <a:spcAft>
                <a:spcPts val="300"/>
              </a:spcAft>
            </a:pPr>
            <a:r>
              <a:rPr lang="en-US" sz="1400" b="1">
                <a:solidFill>
                  <a:srgbClr val="1A1A1A"/>
                </a:solidFill>
                <a:latin typeface="Century Gothic" panose="020B0502020202020204" pitchFamily="34" charset="0"/>
                <a:ea typeface="Calibri" panose="020F0502020204030204" pitchFamily="34" charset="0"/>
              </a:rPr>
              <a:t>BLOCK THE INTERNET (to eliminate distraction when reading/studying)</a:t>
            </a:r>
            <a:endParaRPr lang="en-US" sz="140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400" b="1">
                <a:solidFill>
                  <a:srgbClr val="00B0F0"/>
                </a:solidFill>
                <a:latin typeface="Century Gothic" panose="020B0502020202020204" pitchFamily="34" charset="0"/>
                <a:ea typeface="Times New Roman" panose="02020603050405020304" pitchFamily="18" charset="0"/>
              </a:rPr>
              <a:t>Keep Focus</a:t>
            </a:r>
            <a:r>
              <a:rPr lang="en-US" sz="1400">
                <a:solidFill>
                  <a:srgbClr val="00B0F0"/>
                </a:solidFill>
                <a:latin typeface="Century Gothic" panose="020B0502020202020204" pitchFamily="34" charset="0"/>
                <a:ea typeface="Times New Roman" panose="02020603050405020304" pitchFamily="18" charset="0"/>
              </a:rPr>
              <a:t> </a:t>
            </a:r>
            <a:r>
              <a:rPr lang="en-US" sz="1400">
                <a:solidFill>
                  <a:srgbClr val="1A1A1A"/>
                </a:solidFill>
                <a:latin typeface="Century Gothic" panose="020B0502020202020204" pitchFamily="34" charset="0"/>
                <a:ea typeface="Times New Roman" panose="02020603050405020304" pitchFamily="18" charset="0"/>
              </a:rPr>
              <a:t>(</a:t>
            </a:r>
            <a:r>
              <a:rPr lang="en-US" sz="1400" u="sng">
                <a:solidFill>
                  <a:srgbClr val="007A8D"/>
                </a:solidFill>
                <a:latin typeface="Century Gothic" panose="020B0502020202020204" pitchFamily="34" charset="0"/>
                <a:ea typeface="Times New Roman" panose="02020603050405020304" pitchFamily="18" charset="0"/>
                <a:hlinkClick r:id="rId2"/>
              </a:rPr>
              <a:t>Android</a:t>
            </a:r>
            <a:r>
              <a:rPr lang="en-US" sz="1400">
                <a:solidFill>
                  <a:srgbClr val="1A1A1A"/>
                </a:solidFill>
                <a:latin typeface="Century Gothic" panose="020B0502020202020204" pitchFamily="34" charset="0"/>
                <a:ea typeface="Times New Roman" panose="02020603050405020304" pitchFamily="18" charset="0"/>
              </a:rPr>
              <a:t>, free)</a:t>
            </a:r>
            <a:endParaRPr lang="en-US" sz="140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400" u="sng">
                <a:solidFill>
                  <a:srgbClr val="007A8D"/>
                </a:solidFill>
                <a:latin typeface="Century Gothic" panose="020B0502020202020204" pitchFamily="34" charset="0"/>
                <a:ea typeface="Times New Roman" panose="02020603050405020304" pitchFamily="18" charset="0"/>
                <a:hlinkClick r:id="rId3"/>
              </a:rPr>
              <a:t>Freedom</a:t>
            </a:r>
            <a:r>
              <a:rPr lang="en-US" sz="1400">
                <a:solidFill>
                  <a:srgbClr val="1A1A1A"/>
                </a:solidFill>
                <a:latin typeface="Century Gothic" panose="020B0502020202020204" pitchFamily="34" charset="0"/>
                <a:ea typeface="Times New Roman" panose="02020603050405020304" pitchFamily="18" charset="0"/>
              </a:rPr>
              <a:t> (</a:t>
            </a:r>
            <a:r>
              <a:rPr lang="en-US" sz="1400" u="sng">
                <a:solidFill>
                  <a:srgbClr val="007A8D"/>
                </a:solidFill>
                <a:latin typeface="Century Gothic" panose="020B0502020202020204" pitchFamily="34" charset="0"/>
                <a:ea typeface="Times New Roman" panose="02020603050405020304" pitchFamily="18" charset="0"/>
                <a:hlinkClick r:id="rId4"/>
              </a:rPr>
              <a:t>iOS</a:t>
            </a:r>
            <a:r>
              <a:rPr lang="en-US" sz="1400">
                <a:solidFill>
                  <a:srgbClr val="1A1A1A"/>
                </a:solidFill>
                <a:latin typeface="Century Gothic" panose="020B0502020202020204" pitchFamily="34" charset="0"/>
                <a:ea typeface="Times New Roman" panose="02020603050405020304" pitchFamily="18" charset="0"/>
              </a:rPr>
              <a:t> and PC, free trial then $2.42/month)</a:t>
            </a:r>
            <a:endParaRPr lang="en-US" sz="140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400" u="sng" err="1">
                <a:solidFill>
                  <a:srgbClr val="007A8D"/>
                </a:solidFill>
                <a:latin typeface="Century Gothic" panose="020B0502020202020204" pitchFamily="34" charset="0"/>
                <a:ea typeface="Times New Roman" panose="02020603050405020304" pitchFamily="18" charset="0"/>
                <a:hlinkClick r:id="rId5"/>
              </a:rPr>
              <a:t>SelfControl</a:t>
            </a:r>
            <a:r>
              <a:rPr lang="en-US" sz="1400">
                <a:solidFill>
                  <a:srgbClr val="1A1A1A"/>
                </a:solidFill>
                <a:latin typeface="Century Gothic" panose="020B0502020202020204" pitchFamily="34" charset="0"/>
                <a:ea typeface="Times New Roman" panose="02020603050405020304" pitchFamily="18" charset="0"/>
              </a:rPr>
              <a:t> (Mac)</a:t>
            </a:r>
            <a:endParaRPr lang="en-US" sz="140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400" b="1">
                <a:solidFill>
                  <a:srgbClr val="00B0F0"/>
                </a:solidFill>
                <a:latin typeface="Century Gothic" panose="020B0502020202020204" pitchFamily="34" charset="0"/>
                <a:ea typeface="Times New Roman" panose="02020603050405020304" pitchFamily="18" charset="0"/>
              </a:rPr>
              <a:t>Forest</a:t>
            </a:r>
            <a:r>
              <a:rPr lang="en-US" sz="1400">
                <a:solidFill>
                  <a:srgbClr val="00B0F0"/>
                </a:solidFill>
                <a:latin typeface="Century Gothic" panose="020B0502020202020204" pitchFamily="34" charset="0"/>
                <a:ea typeface="Times New Roman" panose="02020603050405020304" pitchFamily="18" charset="0"/>
              </a:rPr>
              <a:t>  </a:t>
            </a:r>
            <a:r>
              <a:rPr lang="en-US" sz="1400">
                <a:solidFill>
                  <a:srgbClr val="131313"/>
                </a:solidFill>
                <a:latin typeface="Century Gothic" panose="020B0502020202020204" pitchFamily="34" charset="0"/>
                <a:ea typeface="Times New Roman" panose="02020603050405020304" pitchFamily="18" charset="0"/>
              </a:rPr>
              <a:t>The "forest"  Avoid getting distracted by phone/social media when I have work to get done. User sets a timer and plants a cute tree, during that time the apps on your phone are (sort of) blocked (you can add exclusions like Spotify for music). If you try to open social media for example it will ask you if you really want to and if you say yes the tree will die but if you manage to not use other apps the tree will grow and be added to your garden. You then earn coins to buy more kinds of tree/flowers which keeps it from getting too boring and gives something to work towards.</a:t>
            </a:r>
            <a:endParaRPr lang="en-US" sz="1400">
              <a:latin typeface="Century Gothic" panose="020B0502020202020204" pitchFamily="34" charset="0"/>
              <a:ea typeface="Calibri" panose="020F0502020204030204" pitchFamily="34" charset="0"/>
            </a:endParaRPr>
          </a:p>
          <a:p>
            <a:pPr>
              <a:spcAft>
                <a:spcPts val="300"/>
              </a:spcAft>
            </a:pPr>
            <a:r>
              <a:rPr lang="en-US" sz="1400" b="1">
                <a:solidFill>
                  <a:srgbClr val="1A1A1A"/>
                </a:solidFill>
                <a:latin typeface="Century Gothic" panose="020B0502020202020204" pitchFamily="34" charset="0"/>
                <a:ea typeface="Calibri" panose="020F0502020204030204" pitchFamily="34" charset="0"/>
              </a:rPr>
              <a:t>LISTEN TO PRINTED DOCUMENTS</a:t>
            </a:r>
            <a:endParaRPr lang="en-US" sz="140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400" u="sng">
                <a:solidFill>
                  <a:srgbClr val="007A8D"/>
                </a:solidFill>
                <a:latin typeface="Century Gothic" panose="020B0502020202020204" pitchFamily="34" charset="0"/>
                <a:ea typeface="Times New Roman" panose="02020603050405020304" pitchFamily="18" charset="0"/>
                <a:hlinkClick r:id="rId6"/>
              </a:rPr>
              <a:t>Voice Dream</a:t>
            </a:r>
            <a:r>
              <a:rPr lang="en-US" sz="1400">
                <a:solidFill>
                  <a:srgbClr val="1A1A1A"/>
                </a:solidFill>
                <a:latin typeface="Century Gothic" panose="020B0502020202020204" pitchFamily="34" charset="0"/>
                <a:ea typeface="Times New Roman" panose="02020603050405020304" pitchFamily="18" charset="0"/>
              </a:rPr>
              <a:t> (</a:t>
            </a:r>
            <a:r>
              <a:rPr lang="en-US" sz="1400" u="sng">
                <a:solidFill>
                  <a:srgbClr val="007A8D"/>
                </a:solidFill>
                <a:latin typeface="Century Gothic" panose="020B0502020202020204" pitchFamily="34" charset="0"/>
                <a:ea typeface="Times New Roman" panose="02020603050405020304" pitchFamily="18" charset="0"/>
                <a:hlinkClick r:id="rId4"/>
              </a:rPr>
              <a:t>iOS</a:t>
            </a:r>
            <a:r>
              <a:rPr lang="en-US" sz="1400">
                <a:solidFill>
                  <a:srgbClr val="1A1A1A"/>
                </a:solidFill>
                <a:latin typeface="Century Gothic" panose="020B0502020202020204" pitchFamily="34" charset="0"/>
                <a:ea typeface="Times New Roman" panose="02020603050405020304" pitchFamily="18" charset="0"/>
              </a:rPr>
              <a:t>, $19.99) Listen to PDF and Word documents, e-books, articles, and Web pages anywhere with this text-to-speech app.</a:t>
            </a:r>
            <a:endParaRPr lang="en-US" sz="1400">
              <a:latin typeface="Century Gothic" panose="020B0502020202020204" pitchFamily="34" charset="0"/>
              <a:ea typeface="Calibri" panose="020F0502020204030204" pitchFamily="34" charset="0"/>
            </a:endParaRPr>
          </a:p>
          <a:p>
            <a:pPr marL="342900" marR="0" lvl="0" indent="-342900">
              <a:spcBef>
                <a:spcPts val="0"/>
              </a:spcBef>
              <a:spcAft>
                <a:spcPts val="750"/>
              </a:spcAft>
              <a:buSzPts val="1000"/>
              <a:buFont typeface="Symbol" panose="05050102010706020507" pitchFamily="18" charset="2"/>
              <a:buChar char=""/>
              <a:tabLst>
                <a:tab pos="457200" algn="l"/>
              </a:tabLst>
            </a:pPr>
            <a:r>
              <a:rPr lang="en-US" sz="1400" u="sng" err="1">
                <a:solidFill>
                  <a:srgbClr val="007A8D"/>
                </a:solidFill>
                <a:latin typeface="Century Gothic" panose="020B0502020202020204" pitchFamily="34" charset="0"/>
                <a:ea typeface="Times New Roman" panose="02020603050405020304" pitchFamily="18" charset="0"/>
                <a:hlinkClick r:id="rId7"/>
              </a:rPr>
              <a:t>Read&amp;Write</a:t>
            </a:r>
            <a:r>
              <a:rPr lang="en-US" sz="1400">
                <a:solidFill>
                  <a:srgbClr val="1A1A1A"/>
                </a:solidFill>
                <a:latin typeface="Century Gothic" panose="020B0502020202020204" pitchFamily="34" charset="0"/>
                <a:ea typeface="Times New Roman" panose="02020603050405020304" pitchFamily="18" charset="0"/>
              </a:rPr>
              <a:t> (</a:t>
            </a:r>
            <a:r>
              <a:rPr lang="en-US" sz="1400" u="sng">
                <a:solidFill>
                  <a:srgbClr val="007A8D"/>
                </a:solidFill>
                <a:latin typeface="Century Gothic" panose="020B0502020202020204" pitchFamily="34" charset="0"/>
                <a:ea typeface="Times New Roman" panose="02020603050405020304" pitchFamily="18" charset="0"/>
                <a:hlinkClick r:id="rId4"/>
              </a:rPr>
              <a:t>iOS</a:t>
            </a:r>
            <a:r>
              <a:rPr lang="en-US" sz="1400">
                <a:solidFill>
                  <a:srgbClr val="1A1A1A"/>
                </a:solidFill>
                <a:latin typeface="Century Gothic" panose="020B0502020202020204" pitchFamily="34" charset="0"/>
                <a:ea typeface="Times New Roman" panose="02020603050405020304" pitchFamily="18" charset="0"/>
              </a:rPr>
              <a:t>, </a:t>
            </a:r>
            <a:r>
              <a:rPr lang="en-US" sz="1400" u="sng">
                <a:solidFill>
                  <a:srgbClr val="007A8D"/>
                </a:solidFill>
                <a:latin typeface="Century Gothic" panose="020B0502020202020204" pitchFamily="34" charset="0"/>
                <a:ea typeface="Times New Roman" panose="02020603050405020304" pitchFamily="18" charset="0"/>
                <a:hlinkClick r:id="rId2"/>
              </a:rPr>
              <a:t>Android</a:t>
            </a:r>
            <a:r>
              <a:rPr lang="en-US" sz="1400">
                <a:solidFill>
                  <a:srgbClr val="1A1A1A"/>
                </a:solidFill>
                <a:latin typeface="Century Gothic" panose="020B0502020202020204" pitchFamily="34" charset="0"/>
                <a:ea typeface="Times New Roman" panose="02020603050405020304" pitchFamily="18" charset="0"/>
              </a:rPr>
              <a:t>, free) Text-to-speech software similar to Voice Dream.</a:t>
            </a:r>
            <a:endParaRPr lang="en-US" sz="1400">
              <a:effectLst/>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295669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Ongoing Support through Reliant Medical Group</a:t>
            </a:r>
          </a:p>
        </p:txBody>
      </p:sp>
      <p:sp>
        <p:nvSpPr>
          <p:cNvPr id="3" name="Content Placeholder 2"/>
          <p:cNvSpPr>
            <a:spLocks noGrp="1"/>
          </p:cNvSpPr>
          <p:nvPr>
            <p:ph idx="1"/>
          </p:nvPr>
        </p:nvSpPr>
        <p:spPr/>
        <p:txBody>
          <a:bodyPr>
            <a:normAutofit lnSpcReduction="10000"/>
          </a:bodyPr>
          <a:lstStyle/>
          <a:p>
            <a:r>
              <a:rPr lang="en-US" dirty="0"/>
              <a:t>Monthly ADHD Support (“Alumni Group”) is available to those Group 7 Participants who want to continue to maintain some peer support for living with ADHD. This is a peer support group and intended to provide both support and positive conversation geared toward helping each group member to apply strategies they learned to their every day challenges. </a:t>
            </a:r>
          </a:p>
          <a:p>
            <a:endParaRPr lang="en-US" dirty="0"/>
          </a:p>
          <a:p>
            <a:r>
              <a:rPr lang="en-US" dirty="0"/>
              <a:t>Please speak with Rebecca or send a </a:t>
            </a:r>
            <a:r>
              <a:rPr lang="en-US" dirty="0" err="1"/>
              <a:t>mychart</a:t>
            </a:r>
            <a:r>
              <a:rPr lang="en-US" dirty="0"/>
              <a:t> message to Rebecca (Steil-Lambert) if you would like to be included in the monthly Support Group. If you have 3 no-shows you will be removed from the invite list. </a:t>
            </a:r>
          </a:p>
        </p:txBody>
      </p:sp>
    </p:spTree>
    <p:extLst>
      <p:ext uri="{BB962C8B-B14F-4D97-AF65-F5344CB8AC3E}">
        <p14:creationId xmlns:p14="http://schemas.microsoft.com/office/powerpoint/2010/main" val="14299392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Recommended Content by Group Members </a:t>
            </a:r>
          </a:p>
        </p:txBody>
      </p:sp>
      <p:sp>
        <p:nvSpPr>
          <p:cNvPr id="3" name="Content Placeholder 2"/>
          <p:cNvSpPr>
            <a:spLocks noGrp="1"/>
          </p:cNvSpPr>
          <p:nvPr>
            <p:ph idx="1"/>
          </p:nvPr>
        </p:nvSpPr>
        <p:spPr/>
        <p:txBody>
          <a:bodyPr/>
          <a:lstStyle/>
          <a:p>
            <a:r>
              <a:rPr lang="en-US" dirty="0"/>
              <a:t>Shorts on YouTube regarding ADHD (time blindness </a:t>
            </a:r>
            <a:r>
              <a:rPr lang="en-US" dirty="0" err="1"/>
              <a:t>etc</a:t>
            </a:r>
            <a:r>
              <a:rPr lang="en-US" dirty="0"/>
              <a:t>)</a:t>
            </a:r>
          </a:p>
          <a:p>
            <a:r>
              <a:rPr lang="en-US" dirty="0"/>
              <a:t>Binaural Beats “</a:t>
            </a:r>
            <a:r>
              <a:rPr lang="en-US" dirty="0" err="1"/>
              <a:t>MindMend</a:t>
            </a:r>
            <a:r>
              <a:rPr lang="en-US" dirty="0"/>
              <a:t>” </a:t>
            </a:r>
          </a:p>
          <a:p>
            <a:r>
              <a:rPr lang="en-US" dirty="0" err="1"/>
              <a:t>Coldturkey</a:t>
            </a:r>
            <a:r>
              <a:rPr lang="en-US" dirty="0"/>
              <a:t> (blocker app)</a:t>
            </a:r>
          </a:p>
          <a:p>
            <a:r>
              <a:rPr lang="en-US" dirty="0"/>
              <a:t>Reclaim AI calendar app</a:t>
            </a:r>
          </a:p>
          <a:p>
            <a:r>
              <a:rPr lang="en-US" dirty="0"/>
              <a:t>Rescue Time (how much time I spend on…FB </a:t>
            </a:r>
            <a:r>
              <a:rPr lang="en-US" dirty="0" err="1"/>
              <a:t>etc</a:t>
            </a:r>
            <a:r>
              <a:rPr lang="en-US" dirty="0"/>
              <a:t>)</a:t>
            </a:r>
          </a:p>
          <a:p>
            <a:r>
              <a:rPr lang="en-US" dirty="0"/>
              <a:t>“How To ADHD” on You Tube</a:t>
            </a:r>
          </a:p>
          <a:p>
            <a:r>
              <a:rPr lang="en-US" dirty="0"/>
              <a:t>The Anti-Planner (Lots of positive feedback on this!)</a:t>
            </a:r>
          </a:p>
          <a:p>
            <a:endParaRPr lang="en-US" dirty="0"/>
          </a:p>
        </p:txBody>
      </p:sp>
    </p:spTree>
    <p:extLst>
      <p:ext uri="{BB962C8B-B14F-4D97-AF65-F5344CB8AC3E}">
        <p14:creationId xmlns:p14="http://schemas.microsoft.com/office/powerpoint/2010/main" val="1936697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EAA009CC-7374-4A46-A95F-1363613C4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A60CEB5A-9256-4FCC-A5DE-E6B9E2D0D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oden toolbox">
            <a:extLst>
              <a:ext uri="{FF2B5EF4-FFF2-40B4-BE49-F238E27FC236}">
                <a16:creationId xmlns:a16="http://schemas.microsoft.com/office/drawing/2014/main" id="{D9BE8B67-7D56-EE4E-BBE4-757BD1AE0810}"/>
              </a:ext>
            </a:extLst>
          </p:cNvPr>
          <p:cNvPicPr>
            <a:picLocks noChangeAspect="1"/>
          </p:cNvPicPr>
          <p:nvPr/>
        </p:nvPicPr>
        <p:blipFill rotWithShape="1">
          <a:blip r:embed="rId2">
            <a:alphaModFix amt="69000"/>
          </a:blip>
          <a:srcRect l="15159" r="33300" b="-1"/>
          <a:stretch/>
        </p:blipFill>
        <p:spPr>
          <a:xfrm>
            <a:off x="20" y="10"/>
            <a:ext cx="5295311" cy="6857990"/>
          </a:xfrm>
          <a:prstGeom prst="rect">
            <a:avLst/>
          </a:prstGeom>
        </p:spPr>
      </p:pic>
      <p:sp>
        <p:nvSpPr>
          <p:cNvPr id="2" name="Title"/>
          <p:cNvSpPr>
            <a:spLocks noGrp="1"/>
          </p:cNvSpPr>
          <p:nvPr>
            <p:ph type="ctrTitle"/>
          </p:nvPr>
        </p:nvSpPr>
        <p:spPr>
          <a:xfrm>
            <a:off x="876300" y="1371600"/>
            <a:ext cx="3564219" cy="4168588"/>
          </a:xfrm>
        </p:spPr>
        <p:txBody>
          <a:bodyPr>
            <a:normAutofit/>
          </a:bodyPr>
          <a:lstStyle/>
          <a:p>
            <a:pPr algn="ctr"/>
            <a:r>
              <a:rPr lang="en-US">
                <a:solidFill>
                  <a:srgbClr val="FFFFFF"/>
                </a:solidFill>
              </a:rPr>
              <a:t>Avoid Multi-Tasking at all costs</a:t>
            </a:r>
          </a:p>
        </p:txBody>
      </p:sp>
      <p:sp>
        <p:nvSpPr>
          <p:cNvPr id="3" name="Content Placeholder"/>
          <p:cNvSpPr>
            <a:spLocks noGrp="1"/>
          </p:cNvSpPr>
          <p:nvPr>
            <p:ph idx="1"/>
          </p:nvPr>
        </p:nvSpPr>
        <p:spPr>
          <a:xfrm>
            <a:off x="6096000" y="571500"/>
            <a:ext cx="5219700" cy="3623982"/>
          </a:xfrm>
        </p:spPr>
        <p:txBody>
          <a:bodyPr>
            <a:normAutofit fontScale="92500" lnSpcReduction="10000"/>
          </a:bodyPr>
          <a:lstStyle/>
          <a:p>
            <a:pPr lvl="0"/>
            <a:r>
              <a:rPr lang="en-US" b="1"/>
              <a:t>Block Extraneous Noise (</a:t>
            </a:r>
            <a:r>
              <a:rPr lang="en-US" b="1">
                <a:solidFill>
                  <a:srgbClr val="00B0F0"/>
                </a:solidFill>
              </a:rPr>
              <a:t>Loop quiet Ear plugs for noise reduction</a:t>
            </a:r>
            <a:r>
              <a:rPr lang="en-US" b="1"/>
              <a:t>)</a:t>
            </a:r>
          </a:p>
          <a:p>
            <a:pPr lvl="0"/>
            <a:r>
              <a:rPr lang="en-US" b="1"/>
              <a:t>Connect with Nature</a:t>
            </a:r>
            <a:r>
              <a:rPr lang="en-US"/>
              <a:t>.  </a:t>
            </a:r>
            <a:r>
              <a:rPr lang="en-US">
                <a:solidFill>
                  <a:srgbClr val="00B0F0"/>
                </a:solidFill>
              </a:rPr>
              <a:t>Green space </a:t>
            </a:r>
            <a:r>
              <a:rPr lang="en-US"/>
              <a:t>is key when it comes to sharpening your cognitive skills. Get outside. Good for Mood as well.</a:t>
            </a:r>
          </a:p>
          <a:p>
            <a:pPr lvl="0"/>
            <a:r>
              <a:rPr lang="en-US"/>
              <a:t>Playing </a:t>
            </a:r>
            <a:r>
              <a:rPr lang="en-US" b="1"/>
              <a:t>Specific Games </a:t>
            </a:r>
            <a:r>
              <a:rPr lang="en-US"/>
              <a:t>can help you get better at concentrating (</a:t>
            </a:r>
            <a:r>
              <a:rPr lang="en-US">
                <a:solidFill>
                  <a:srgbClr val="00B0F0"/>
                </a:solidFill>
              </a:rPr>
              <a:t>Chess, Scrabble, Word Finds, Concentration Card Game</a:t>
            </a:r>
            <a:r>
              <a:rPr lang="en-US"/>
              <a:t>)</a:t>
            </a:r>
          </a:p>
        </p:txBody>
      </p:sp>
      <p:pic>
        <p:nvPicPr>
          <p:cNvPr id="6" name="Picture 5">
            <a:extLst>
              <a:ext uri="{FF2B5EF4-FFF2-40B4-BE49-F238E27FC236}">
                <a16:creationId xmlns:a16="http://schemas.microsoft.com/office/drawing/2014/main" id="{BA1FC665-0718-5FEE-526F-DF43DF3A9A21}"/>
              </a:ext>
            </a:extLst>
          </p:cNvPr>
          <p:cNvPicPr>
            <a:picLocks noChangeAspect="1"/>
          </p:cNvPicPr>
          <p:nvPr/>
        </p:nvPicPr>
        <p:blipFill rotWithShape="1">
          <a:blip r:embed="rId3"/>
          <a:srcRect r="2" b="4906"/>
          <a:stretch/>
        </p:blipFill>
        <p:spPr>
          <a:xfrm>
            <a:off x="7315289" y="4479925"/>
            <a:ext cx="2856753" cy="1806575"/>
          </a:xfrm>
          <a:prstGeom prst="rect">
            <a:avLst/>
          </a:prstGeom>
        </p:spPr>
      </p:pic>
    </p:spTree>
    <p:extLst>
      <p:ext uri="{BB962C8B-B14F-4D97-AF65-F5344CB8AC3E}">
        <p14:creationId xmlns:p14="http://schemas.microsoft.com/office/powerpoint/2010/main" val="3393572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lculator and folders">
            <a:extLst>
              <a:ext uri="{FF2B5EF4-FFF2-40B4-BE49-F238E27FC236}">
                <a16:creationId xmlns:a16="http://schemas.microsoft.com/office/drawing/2014/main" id="{BF093FC6-88C9-9E1E-B92F-F8777CD5C6BB}"/>
              </a:ext>
            </a:extLst>
          </p:cNvPr>
          <p:cNvPicPr>
            <a:picLocks noChangeAspect="1"/>
          </p:cNvPicPr>
          <p:nvPr/>
        </p:nvPicPr>
        <p:blipFill rotWithShape="1">
          <a:blip r:embed="rId2">
            <a:alphaModFix amt="60000"/>
          </a:blip>
          <a:srcRect l="10366" r="36879" b="-1"/>
          <a:stretch/>
        </p:blipFill>
        <p:spPr>
          <a:xfrm>
            <a:off x="-1" y="1"/>
            <a:ext cx="5295331" cy="6875834"/>
          </a:xfrm>
          <a:prstGeom prst="rect">
            <a:avLst/>
          </a:prstGeom>
        </p:spPr>
      </p:pic>
      <p:sp>
        <p:nvSpPr>
          <p:cNvPr id="2" name="Title"/>
          <p:cNvSpPr>
            <a:spLocks noGrp="1"/>
          </p:cNvSpPr>
          <p:nvPr>
            <p:ph type="ctrTitle"/>
          </p:nvPr>
        </p:nvSpPr>
        <p:spPr>
          <a:xfrm>
            <a:off x="591674" y="1395699"/>
            <a:ext cx="4223965" cy="4111831"/>
          </a:xfrm>
        </p:spPr>
        <p:txBody>
          <a:bodyPr>
            <a:normAutofit/>
          </a:bodyPr>
          <a:lstStyle/>
          <a:p>
            <a:pPr algn="ctr"/>
            <a:r>
              <a:rPr lang="en-US">
                <a:solidFill>
                  <a:srgbClr val="FFFFFF"/>
                </a:solidFill>
              </a:rPr>
              <a:t>Week 2 Organization and Planning Strategies</a:t>
            </a:r>
          </a:p>
        </p:txBody>
      </p:sp>
      <p:sp>
        <p:nvSpPr>
          <p:cNvPr id="3" name="Content Placeholder"/>
          <p:cNvSpPr>
            <a:spLocks noGrp="1"/>
          </p:cNvSpPr>
          <p:nvPr>
            <p:ph idx="1"/>
          </p:nvPr>
        </p:nvSpPr>
        <p:spPr>
          <a:xfrm>
            <a:off x="6096000" y="357809"/>
            <a:ext cx="5830958" cy="6241774"/>
          </a:xfrm>
        </p:spPr>
        <p:txBody>
          <a:bodyPr>
            <a:normAutofit/>
          </a:bodyPr>
          <a:lstStyle/>
          <a:p>
            <a:pPr lvl="0">
              <a:lnSpc>
                <a:spcPct val="140000"/>
              </a:lnSpc>
            </a:pPr>
            <a:r>
              <a:rPr lang="en-US" sz="1400" b="1"/>
              <a:t>Handle papers/mail once</a:t>
            </a:r>
          </a:p>
          <a:p>
            <a:pPr lvl="0">
              <a:lnSpc>
                <a:spcPct val="140000"/>
              </a:lnSpc>
            </a:pPr>
            <a:r>
              <a:rPr lang="en-US" sz="1400"/>
              <a:t>For incoming mail have </a:t>
            </a:r>
            <a:r>
              <a:rPr lang="en-US" sz="1400" b="1"/>
              <a:t>folders </a:t>
            </a:r>
            <a:r>
              <a:rPr lang="en-US" sz="1400"/>
              <a:t>ready (Bills, Social, Medical, Call)</a:t>
            </a:r>
          </a:p>
          <a:p>
            <a:pPr lvl="0">
              <a:lnSpc>
                <a:spcPct val="140000"/>
              </a:lnSpc>
            </a:pPr>
            <a:r>
              <a:rPr lang="en-US" sz="1400" b="1">
                <a:highlight>
                  <a:srgbClr val="FFFF00"/>
                </a:highlight>
              </a:rPr>
              <a:t>A Home for All Important Possessions</a:t>
            </a:r>
            <a:r>
              <a:rPr lang="en-US" sz="1400">
                <a:highlight>
                  <a:srgbClr val="FFFF00"/>
                </a:highlight>
              </a:rPr>
              <a:t>!</a:t>
            </a:r>
          </a:p>
          <a:p>
            <a:pPr lvl="0">
              <a:lnSpc>
                <a:spcPct val="140000"/>
              </a:lnSpc>
            </a:pPr>
            <a:r>
              <a:rPr lang="en-US" sz="1400"/>
              <a:t>No temporary homes for important stuff!</a:t>
            </a:r>
          </a:p>
          <a:p>
            <a:pPr lvl="0">
              <a:lnSpc>
                <a:spcPct val="140000"/>
              </a:lnSpc>
            </a:pPr>
            <a:r>
              <a:rPr lang="en-US" sz="1400"/>
              <a:t>Use </a:t>
            </a:r>
            <a:r>
              <a:rPr lang="en-US" sz="1400" b="1"/>
              <a:t>Phone Reminders</a:t>
            </a:r>
          </a:p>
          <a:p>
            <a:pPr lvl="0">
              <a:lnSpc>
                <a:spcPct val="140000"/>
              </a:lnSpc>
            </a:pPr>
            <a:r>
              <a:rPr lang="en-US" sz="1400"/>
              <a:t>Use </a:t>
            </a:r>
            <a:r>
              <a:rPr lang="en-US" sz="1400" b="1"/>
              <a:t>Siri and Alexa Hacks </a:t>
            </a:r>
            <a:r>
              <a:rPr lang="en-US" sz="1400"/>
              <a:t>or Echo Dot to make grocery or shopping list/keep grocery list, call phone </a:t>
            </a:r>
            <a:r>
              <a:rPr lang="en-US" sz="1400" err="1"/>
              <a:t>etc</a:t>
            </a:r>
            <a:r>
              <a:rPr lang="en-US" sz="1400"/>
              <a:t> Can place Amazon Orders with your voice with Alexa or Echo; Use Timer Requests; Ask how much time is left on Timer </a:t>
            </a:r>
            <a:r>
              <a:rPr lang="en-US" sz="1400" err="1"/>
              <a:t>etc</a:t>
            </a:r>
            <a:r>
              <a:rPr lang="en-US" sz="1400"/>
              <a:t> Ask Alexa to call your phone when you can’t find it</a:t>
            </a:r>
          </a:p>
          <a:p>
            <a:pPr lvl="0">
              <a:lnSpc>
                <a:spcPct val="140000"/>
              </a:lnSpc>
            </a:pPr>
            <a:r>
              <a:rPr lang="en-US" sz="1400" b="1"/>
              <a:t>Assign priority level </a:t>
            </a:r>
            <a:r>
              <a:rPr lang="en-US" sz="1400"/>
              <a:t>to your To Do lists</a:t>
            </a:r>
          </a:p>
          <a:p>
            <a:pPr lvl="0">
              <a:lnSpc>
                <a:spcPct val="140000"/>
              </a:lnSpc>
            </a:pPr>
            <a:r>
              <a:rPr lang="en-US" sz="1400" b="1"/>
              <a:t>Address Time Awareness </a:t>
            </a:r>
            <a:r>
              <a:rPr lang="en-US" sz="1400"/>
              <a:t>Phone provides distraction so use some other time piece for keeping track of time. Make time visible.</a:t>
            </a:r>
          </a:p>
          <a:p>
            <a:pPr lvl="0">
              <a:lnSpc>
                <a:spcPct val="140000"/>
              </a:lnSpc>
            </a:pPr>
            <a:r>
              <a:rPr lang="en-US" sz="1400"/>
              <a:t>Address Media Consumption</a:t>
            </a:r>
            <a:r>
              <a:rPr lang="en-US" sz="1400" b="1"/>
              <a:t>. Be intentional with what you read or watch. (Is THIS worth my time and attention?)</a:t>
            </a:r>
          </a:p>
          <a:p>
            <a:pPr lvl="0">
              <a:lnSpc>
                <a:spcPct val="140000"/>
              </a:lnSpc>
            </a:pPr>
            <a:r>
              <a:rPr lang="en-US" sz="1400"/>
              <a:t>Focus on </a:t>
            </a:r>
            <a:r>
              <a:rPr lang="en-US" sz="1400" b="1"/>
              <a:t>Clear Surfaces</a:t>
            </a:r>
          </a:p>
        </p:txBody>
      </p:sp>
    </p:spTree>
    <p:extLst>
      <p:ext uri="{BB962C8B-B14F-4D97-AF65-F5344CB8AC3E}">
        <p14:creationId xmlns:p14="http://schemas.microsoft.com/office/powerpoint/2010/main" val="4040570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age in a planner">
            <a:extLst>
              <a:ext uri="{FF2B5EF4-FFF2-40B4-BE49-F238E27FC236}">
                <a16:creationId xmlns:a16="http://schemas.microsoft.com/office/drawing/2014/main" id="{06A54773-D44A-FA44-10DF-75A7AF501DD6}"/>
              </a:ext>
            </a:extLst>
          </p:cNvPr>
          <p:cNvPicPr>
            <a:picLocks noChangeAspect="1"/>
          </p:cNvPicPr>
          <p:nvPr/>
        </p:nvPicPr>
        <p:blipFill rotWithShape="1">
          <a:blip r:embed="rId2">
            <a:alphaModFix amt="60000"/>
          </a:blip>
          <a:srcRect l="9438" r="39230" b="-5"/>
          <a:stretch/>
        </p:blipFill>
        <p:spPr>
          <a:xfrm>
            <a:off x="-1" y="1"/>
            <a:ext cx="5295331" cy="6875834"/>
          </a:xfrm>
          <a:prstGeom prst="rect">
            <a:avLst/>
          </a:prstGeom>
        </p:spPr>
      </p:pic>
      <p:sp>
        <p:nvSpPr>
          <p:cNvPr id="2" name="Title"/>
          <p:cNvSpPr>
            <a:spLocks noGrp="1"/>
          </p:cNvSpPr>
          <p:nvPr>
            <p:ph type="ctrTitle"/>
          </p:nvPr>
        </p:nvSpPr>
        <p:spPr>
          <a:xfrm>
            <a:off x="591674" y="1395699"/>
            <a:ext cx="4223965" cy="4111831"/>
          </a:xfrm>
        </p:spPr>
        <p:txBody>
          <a:bodyPr>
            <a:normAutofit/>
          </a:bodyPr>
          <a:lstStyle/>
          <a:p>
            <a:pPr algn="ctr"/>
            <a:r>
              <a:rPr lang="en-US">
                <a:solidFill>
                  <a:srgbClr val="FFFFFF"/>
                </a:solidFill>
              </a:rPr>
              <a:t>Week 2 Organization and Planning Strategies</a:t>
            </a:r>
          </a:p>
        </p:txBody>
      </p:sp>
      <p:sp>
        <p:nvSpPr>
          <p:cNvPr id="3" name="Content Placeholder"/>
          <p:cNvSpPr>
            <a:spLocks noGrp="1"/>
          </p:cNvSpPr>
          <p:nvPr>
            <p:ph idx="1"/>
          </p:nvPr>
        </p:nvSpPr>
        <p:spPr>
          <a:xfrm>
            <a:off x="6096000" y="876300"/>
            <a:ext cx="5219700" cy="5105400"/>
          </a:xfrm>
        </p:spPr>
        <p:txBody>
          <a:bodyPr>
            <a:normAutofit lnSpcReduction="10000"/>
          </a:bodyPr>
          <a:lstStyle/>
          <a:p>
            <a:pPr lvl="0">
              <a:lnSpc>
                <a:spcPct val="140000"/>
              </a:lnSpc>
            </a:pPr>
            <a:r>
              <a:rPr lang="en-US" sz="1300"/>
              <a:t>Use </a:t>
            </a:r>
            <a:r>
              <a:rPr lang="en-US" sz="1300" b="1"/>
              <a:t>1 notebook </a:t>
            </a:r>
            <a:r>
              <a:rPr lang="en-US" sz="1300"/>
              <a:t>for </a:t>
            </a:r>
            <a:r>
              <a:rPr lang="en-US" sz="1300" b="1"/>
              <a:t>your distraction log/to do list</a:t>
            </a:r>
          </a:p>
          <a:p>
            <a:pPr lvl="0">
              <a:lnSpc>
                <a:spcPct val="140000"/>
              </a:lnSpc>
            </a:pPr>
            <a:r>
              <a:rPr lang="en-US" sz="1300"/>
              <a:t>Google Calendar to coordinate scheduling within a Marriage/Relationship/Family</a:t>
            </a:r>
          </a:p>
          <a:p>
            <a:pPr lvl="0">
              <a:lnSpc>
                <a:spcPct val="140000"/>
              </a:lnSpc>
            </a:pPr>
            <a:r>
              <a:rPr lang="en-US" sz="1300" b="1"/>
              <a:t>If it’s not written down it does not exist! Write it down!</a:t>
            </a:r>
          </a:p>
          <a:p>
            <a:pPr lvl="0">
              <a:lnSpc>
                <a:spcPct val="140000"/>
              </a:lnSpc>
            </a:pPr>
            <a:r>
              <a:rPr lang="en-US" sz="1300"/>
              <a:t>Take </a:t>
            </a:r>
            <a:r>
              <a:rPr lang="en-US" sz="1300" b="1"/>
              <a:t>15 minutes each night </a:t>
            </a:r>
            <a:r>
              <a:rPr lang="en-US" sz="1300"/>
              <a:t>to organize what you will wear and what you will eat the following day</a:t>
            </a:r>
          </a:p>
          <a:p>
            <a:pPr lvl="0">
              <a:lnSpc>
                <a:spcPct val="140000"/>
              </a:lnSpc>
            </a:pPr>
            <a:r>
              <a:rPr lang="en-US" sz="1300" b="1"/>
              <a:t>3 Things before bed: </a:t>
            </a:r>
            <a:r>
              <a:rPr lang="en-US" sz="1300"/>
              <a:t>Plug in phone in its home; Set alarm; Hygiene routine- (may include meds)</a:t>
            </a:r>
          </a:p>
          <a:p>
            <a:pPr lvl="0">
              <a:lnSpc>
                <a:spcPct val="140000"/>
              </a:lnSpc>
            </a:pPr>
            <a:r>
              <a:rPr lang="en-US" sz="1300" b="1"/>
              <a:t>Shower at night </a:t>
            </a:r>
            <a:r>
              <a:rPr lang="en-US" sz="1300"/>
              <a:t>Most folks with ADHD are not morning people</a:t>
            </a:r>
          </a:p>
          <a:p>
            <a:pPr lvl="0">
              <a:lnSpc>
                <a:spcPct val="140000"/>
              </a:lnSpc>
            </a:pPr>
            <a:r>
              <a:rPr lang="en-US" sz="1300"/>
              <a:t>Let people help you. Ask family for reminders.</a:t>
            </a:r>
          </a:p>
          <a:p>
            <a:pPr lvl="0">
              <a:lnSpc>
                <a:spcPct val="140000"/>
              </a:lnSpc>
            </a:pPr>
            <a:r>
              <a:rPr lang="en-US" sz="1300"/>
              <a:t>Leave earlier than you think you should leave; </a:t>
            </a:r>
            <a:r>
              <a:rPr lang="en-US" sz="1300" b="1"/>
              <a:t>Set clocks 10 minutes early</a:t>
            </a:r>
            <a:r>
              <a:rPr lang="en-US" sz="1300"/>
              <a:t>; factor 10-15 minutes extra into your planning</a:t>
            </a:r>
          </a:p>
          <a:p>
            <a:pPr lvl="0">
              <a:lnSpc>
                <a:spcPct val="140000"/>
              </a:lnSpc>
            </a:pPr>
            <a:r>
              <a:rPr lang="en-US" sz="1300"/>
              <a:t>For better organization at home, go through each room in your home, and reduce your inventory entirely. </a:t>
            </a:r>
          </a:p>
          <a:p>
            <a:pPr lvl="0">
              <a:lnSpc>
                <a:spcPct val="140000"/>
              </a:lnSpc>
            </a:pPr>
            <a:r>
              <a:rPr lang="en-US" sz="1300" b="1"/>
              <a:t>Inventory must equal space</a:t>
            </a:r>
          </a:p>
        </p:txBody>
      </p:sp>
    </p:spTree>
    <p:extLst>
      <p:ext uri="{BB962C8B-B14F-4D97-AF65-F5344CB8AC3E}">
        <p14:creationId xmlns:p14="http://schemas.microsoft.com/office/powerpoint/2010/main" val="739165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9D6A-7065-B652-102C-A3A1A8471237}"/>
              </a:ext>
            </a:extLst>
          </p:cNvPr>
          <p:cNvSpPr>
            <a:spLocks noGrp="1"/>
          </p:cNvSpPr>
          <p:nvPr>
            <p:ph type="title"/>
          </p:nvPr>
        </p:nvSpPr>
        <p:spPr/>
        <p:txBody>
          <a:bodyPr>
            <a:normAutofit/>
          </a:bodyPr>
          <a:lstStyle/>
          <a:p>
            <a:r>
              <a:rPr lang="en-US" sz="2000" b="1"/>
              <a:t>Consider ways to decrease Decision Fatigue</a:t>
            </a:r>
            <a:r>
              <a:rPr lang="en-US" sz="2000"/>
              <a:t>: Steve Jobs Chose to Decrease Decision Fatigue By Choosing the Same Outfit Daily...so did Einstein and also Mark Zuckerberg has several repeat outfits (Casual/Business).</a:t>
            </a:r>
          </a:p>
        </p:txBody>
      </p:sp>
      <p:pic>
        <p:nvPicPr>
          <p:cNvPr id="4" name="Content Placeholder 3" descr="A person in a black shirt&#10;&#10;Description automatically generated">
            <a:extLst>
              <a:ext uri="{FF2B5EF4-FFF2-40B4-BE49-F238E27FC236}">
                <a16:creationId xmlns:a16="http://schemas.microsoft.com/office/drawing/2014/main" id="{50F48DDB-CB35-007E-2701-B8E0EC743E37}"/>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677698" y="2204659"/>
            <a:ext cx="4419091" cy="4351337"/>
          </a:xfrm>
        </p:spPr>
      </p:pic>
      <p:sp>
        <p:nvSpPr>
          <p:cNvPr id="5" name="TextBox 4">
            <a:extLst>
              <a:ext uri="{FF2B5EF4-FFF2-40B4-BE49-F238E27FC236}">
                <a16:creationId xmlns:a16="http://schemas.microsoft.com/office/drawing/2014/main" id="{2452615A-A5B2-E118-0BD8-BEFE78069003}"/>
              </a:ext>
            </a:extLst>
          </p:cNvPr>
          <p:cNvSpPr txBox="1"/>
          <p:nvPr/>
        </p:nvSpPr>
        <p:spPr>
          <a:xfrm>
            <a:off x="3678238" y="6226175"/>
            <a:ext cx="4418012" cy="317500"/>
          </a:xfrm>
          <a:prstGeom prst="rect">
            <a:avLst/>
          </a:prstGeom>
        </p:spPr>
        <p:txBody>
          <a:bodyPr>
            <a:normAutofit fontScale="62500" lnSpcReduction="20000"/>
          </a:bodyPr>
          <a:lstStyle/>
          <a:p>
            <a:r>
              <a:rPr lang="en-US">
                <a:hlinkClick r:id="rId3"/>
              </a:rPr>
              <a:t>This Photo</a:t>
            </a:r>
            <a:r>
              <a:rPr lang="en-US"/>
              <a:t> by Unknown author is licensed under </a:t>
            </a:r>
            <a:r>
              <a:rPr lang="en-US">
                <a:hlinkClick r:id="rId4"/>
              </a:rPr>
              <a:t>CC BY-SA</a:t>
            </a:r>
            <a:r>
              <a:rPr lang="en-US"/>
              <a:t>.</a:t>
            </a:r>
          </a:p>
        </p:txBody>
      </p:sp>
    </p:spTree>
    <p:extLst>
      <p:ext uri="{BB962C8B-B14F-4D97-AF65-F5344CB8AC3E}">
        <p14:creationId xmlns:p14="http://schemas.microsoft.com/office/powerpoint/2010/main" val="3060389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lendar on table">
            <a:extLst>
              <a:ext uri="{FF2B5EF4-FFF2-40B4-BE49-F238E27FC236}">
                <a16:creationId xmlns:a16="http://schemas.microsoft.com/office/drawing/2014/main" id="{B649C66A-9875-AD31-B61D-1DB6A3A7F612}"/>
              </a:ext>
            </a:extLst>
          </p:cNvPr>
          <p:cNvPicPr>
            <a:picLocks noChangeAspect="1"/>
          </p:cNvPicPr>
          <p:nvPr/>
        </p:nvPicPr>
        <p:blipFill rotWithShape="1">
          <a:blip r:embed="rId2">
            <a:alphaModFix amt="60000"/>
          </a:blip>
          <a:srcRect l="5624" r="43044" b="-5"/>
          <a:stretch/>
        </p:blipFill>
        <p:spPr>
          <a:xfrm>
            <a:off x="-1" y="1"/>
            <a:ext cx="5295331" cy="6875834"/>
          </a:xfrm>
          <a:prstGeom prst="rect">
            <a:avLst/>
          </a:prstGeom>
        </p:spPr>
      </p:pic>
      <p:sp>
        <p:nvSpPr>
          <p:cNvPr id="2" name="Title"/>
          <p:cNvSpPr>
            <a:spLocks noGrp="1"/>
          </p:cNvSpPr>
          <p:nvPr>
            <p:ph type="ctrTitle"/>
          </p:nvPr>
        </p:nvSpPr>
        <p:spPr>
          <a:xfrm>
            <a:off x="591674" y="1395699"/>
            <a:ext cx="4223965" cy="4111831"/>
          </a:xfrm>
        </p:spPr>
        <p:txBody>
          <a:bodyPr>
            <a:normAutofit/>
          </a:bodyPr>
          <a:lstStyle/>
          <a:p>
            <a:pPr algn="ctr"/>
            <a:r>
              <a:rPr lang="en-US">
                <a:solidFill>
                  <a:srgbClr val="FFFFFF"/>
                </a:solidFill>
              </a:rPr>
              <a:t>Week 2 Organization and Planning Strategies</a:t>
            </a:r>
          </a:p>
        </p:txBody>
      </p:sp>
      <p:sp>
        <p:nvSpPr>
          <p:cNvPr id="3" name="Content Placeholder"/>
          <p:cNvSpPr>
            <a:spLocks noGrp="1"/>
          </p:cNvSpPr>
          <p:nvPr>
            <p:ph idx="1"/>
          </p:nvPr>
        </p:nvSpPr>
        <p:spPr>
          <a:xfrm>
            <a:off x="6096000" y="876299"/>
            <a:ext cx="5219700" cy="5431735"/>
          </a:xfrm>
        </p:spPr>
        <p:txBody>
          <a:bodyPr vert="horz" lIns="91440" tIns="45720" rIns="91440" bIns="45720" rtlCol="0" anchor="t">
            <a:normAutofit fontScale="92500"/>
          </a:bodyPr>
          <a:lstStyle/>
          <a:p>
            <a:pPr lvl="0">
              <a:lnSpc>
                <a:spcPct val="140000"/>
              </a:lnSpc>
            </a:pPr>
            <a:r>
              <a:rPr lang="en-US" sz="1300" dirty="0"/>
              <a:t>Leave some extra room in drawers and shelves</a:t>
            </a:r>
          </a:p>
          <a:p>
            <a:pPr lvl="0">
              <a:lnSpc>
                <a:spcPct val="140000"/>
              </a:lnSpc>
            </a:pPr>
            <a:r>
              <a:rPr lang="en-US" sz="1300" dirty="0"/>
              <a:t>Once you reach a level of orderliness, use </a:t>
            </a:r>
            <a:r>
              <a:rPr lang="en-US" sz="1300" b="1" dirty="0"/>
              <a:t>the 1 in =1 out </a:t>
            </a:r>
            <a:r>
              <a:rPr lang="en-US" sz="1300" dirty="0"/>
              <a:t>rule</a:t>
            </a:r>
          </a:p>
          <a:p>
            <a:pPr lvl="0">
              <a:lnSpc>
                <a:spcPct val="140000"/>
              </a:lnSpc>
            </a:pPr>
            <a:r>
              <a:rPr lang="en-US" sz="1300" dirty="0"/>
              <a:t>If it helps you clear your closet, think of someone to donate your items to, and then add things to the give-away pile that might work well for them</a:t>
            </a:r>
          </a:p>
          <a:p>
            <a:pPr lvl="0">
              <a:lnSpc>
                <a:spcPct val="140000"/>
              </a:lnSpc>
            </a:pPr>
            <a:r>
              <a:rPr lang="en-US" sz="1300" b="1" dirty="0"/>
              <a:t>Arrange clothing in your closet by color; Simplify wardrobe</a:t>
            </a:r>
          </a:p>
          <a:p>
            <a:pPr>
              <a:lnSpc>
                <a:spcPct val="140000"/>
              </a:lnSpc>
            </a:pPr>
            <a:r>
              <a:rPr lang="en-US" sz="1300" b="1" dirty="0"/>
              <a:t>Dress in black when you are in a rush </a:t>
            </a:r>
            <a:r>
              <a:rPr lang="en-US" sz="1300" dirty="0"/>
              <a:t>OR Keep an emergency outfit inside your closet door. Or wear same outfit every day (Einstein, Steve Jobs, Mark Zuckerberg all do/did outfit repeats)</a:t>
            </a:r>
          </a:p>
          <a:p>
            <a:pPr lvl="0">
              <a:lnSpc>
                <a:spcPct val="140000"/>
              </a:lnSpc>
            </a:pPr>
            <a:r>
              <a:rPr lang="en-US" sz="1300" dirty="0"/>
              <a:t>Put things back where they belong (no temporary homes!)</a:t>
            </a:r>
          </a:p>
          <a:p>
            <a:pPr lvl="0">
              <a:lnSpc>
                <a:spcPct val="140000"/>
              </a:lnSpc>
            </a:pPr>
            <a:r>
              <a:rPr lang="en-US" sz="1300" dirty="0"/>
              <a:t>Design systems that work for you (coat rack by the door you use)</a:t>
            </a:r>
          </a:p>
          <a:p>
            <a:pPr lvl="0">
              <a:lnSpc>
                <a:spcPct val="140000"/>
              </a:lnSpc>
            </a:pPr>
            <a:r>
              <a:rPr lang="en-US" sz="1300" dirty="0"/>
              <a:t>Chunk out organization projects (think in steps ?)</a:t>
            </a:r>
          </a:p>
          <a:p>
            <a:pPr lvl="0">
              <a:lnSpc>
                <a:spcPct val="140000"/>
              </a:lnSpc>
            </a:pPr>
            <a:r>
              <a:rPr lang="en-US" sz="1300" dirty="0"/>
              <a:t>If you have the money, perhaps hire a professional organizer</a:t>
            </a:r>
          </a:p>
          <a:p>
            <a:pPr lvl="0">
              <a:lnSpc>
                <a:spcPct val="140000"/>
              </a:lnSpc>
            </a:pPr>
            <a:r>
              <a:rPr lang="en-US" sz="1300" dirty="0"/>
              <a:t>Don’t over-shop for food that can go bad. </a:t>
            </a:r>
            <a:r>
              <a:rPr lang="en-US" sz="1300" b="1" dirty="0"/>
              <a:t>Put produce and cold cuts in the center of a shelf at face level</a:t>
            </a:r>
            <a:r>
              <a:rPr lang="en-US" sz="1300" dirty="0"/>
              <a:t>. Don’t use drawers for perishables.</a:t>
            </a:r>
          </a:p>
        </p:txBody>
      </p:sp>
    </p:spTree>
    <p:extLst>
      <p:ext uri="{BB962C8B-B14F-4D97-AF65-F5344CB8AC3E}">
        <p14:creationId xmlns:p14="http://schemas.microsoft.com/office/powerpoint/2010/main" val="2721635794"/>
      </p:ext>
    </p:extLst>
  </p:cSld>
  <p:clrMapOvr>
    <a:masterClrMapping/>
  </p:clrMapOvr>
</p:sld>
</file>

<file path=ppt/theme/theme1.xml><?xml version="1.0" encoding="utf-8"?>
<a:theme xmlns:a="http://schemas.openxmlformats.org/drawingml/2006/main" name="BohemianVTI">
  <a:themeElements>
    <a:clrScheme name="AnalogousFromDarkSeedLeftStep">
      <a:dk1>
        <a:srgbClr val="000000"/>
      </a:dk1>
      <a:lt1>
        <a:srgbClr val="FFFFFF"/>
      </a:lt1>
      <a:dk2>
        <a:srgbClr val="301B28"/>
      </a:dk2>
      <a:lt2>
        <a:srgbClr val="F1F0F3"/>
      </a:lt2>
      <a:accent1>
        <a:srgbClr val="74B01F"/>
      </a:accent1>
      <a:accent2>
        <a:srgbClr val="A6A612"/>
      </a:accent2>
      <a:accent3>
        <a:srgbClr val="DD9026"/>
      </a:accent3>
      <a:accent4>
        <a:srgbClr val="D53617"/>
      </a:accent4>
      <a:accent5>
        <a:srgbClr val="E72959"/>
      </a:accent5>
      <a:accent6>
        <a:srgbClr val="D51797"/>
      </a:accent6>
      <a:hlink>
        <a:srgbClr val="C0424D"/>
      </a:hlink>
      <a:folHlink>
        <a:srgbClr val="7F7F7F"/>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1a5784c-c1b0-4624-9150-20974c63935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DFF24E000ABD49A7DF6F8745CEE2EE" ma:contentTypeVersion="10" ma:contentTypeDescription="Create a new document." ma:contentTypeScope="" ma:versionID="c7f2db660675f6fd3e8f13ac773330cb">
  <xsd:schema xmlns:xsd="http://www.w3.org/2001/XMLSchema" xmlns:xs="http://www.w3.org/2001/XMLSchema" xmlns:p="http://schemas.microsoft.com/office/2006/metadata/properties" xmlns:ns3="d1a5784c-c1b0-4624-9150-20974c639358" xmlns:ns4="c53a6c94-01ac-456a-8a52-a62891c0cc92" targetNamespace="http://schemas.microsoft.com/office/2006/metadata/properties" ma:root="true" ma:fieldsID="42169d40811da5126edf02f778695c63" ns3:_="" ns4:_="">
    <xsd:import namespace="d1a5784c-c1b0-4624-9150-20974c639358"/>
    <xsd:import namespace="c53a6c94-01ac-456a-8a52-a62891c0cc9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ObjectDetectorVersions" minOccurs="0"/>
                <xsd:element ref="ns3:MediaServiceSearchPropertie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a5784c-c1b0-4624-9150-20974c6393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_activity" ma:index="14"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3a6c94-01ac-456a-8a52-a62891c0cc9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E4A01-3F1C-4B22-9B6D-0FC0A73A4682}">
  <ds:schemaRefs>
    <ds:schemaRef ds:uri="http://schemas.microsoft.com/sharepoint/v3/contenttype/forms"/>
  </ds:schemaRefs>
</ds:datastoreItem>
</file>

<file path=customXml/itemProps2.xml><?xml version="1.0" encoding="utf-8"?>
<ds:datastoreItem xmlns:ds="http://schemas.openxmlformats.org/officeDocument/2006/customXml" ds:itemID="{FA4899CA-C446-43EE-98B6-4274E763E27C}">
  <ds:schemaRefs>
    <ds:schemaRef ds:uri="http://purl.org/dc/dcmitype/"/>
    <ds:schemaRef ds:uri="http://schemas.microsoft.com/office/2006/documentManagement/types"/>
    <ds:schemaRef ds:uri="http://schemas.openxmlformats.org/package/2006/metadata/core-properties"/>
    <ds:schemaRef ds:uri="http://purl.org/dc/terms/"/>
    <ds:schemaRef ds:uri="http://www.w3.org/XML/1998/namespace"/>
    <ds:schemaRef ds:uri="d1a5784c-c1b0-4624-9150-20974c639358"/>
    <ds:schemaRef ds:uri="http://schemas.microsoft.com/office/infopath/2007/PartnerControls"/>
    <ds:schemaRef ds:uri="c53a6c94-01ac-456a-8a52-a62891c0cc92"/>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8A70C1D8-48E1-4275-A939-C4D86267E550}">
  <ds:schemaRefs>
    <ds:schemaRef ds:uri="c53a6c94-01ac-456a-8a52-a62891c0cc92"/>
    <ds:schemaRef ds:uri="d1a5784c-c1b0-4624-9150-20974c6393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1198</TotalTime>
  <Words>5723</Words>
  <Application>Microsoft Office PowerPoint</Application>
  <PresentationFormat>Widescreen</PresentationFormat>
  <Paragraphs>362</Paragraphs>
  <Slides>48</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Aptos</vt:lpstr>
      <vt:lpstr>Arial</vt:lpstr>
      <vt:lpstr>Arial Narrow</vt:lpstr>
      <vt:lpstr>Avenir Next LT Pro</vt:lpstr>
      <vt:lpstr>Calibri</vt:lpstr>
      <vt:lpstr>Century Gothic</vt:lpstr>
      <vt:lpstr>Modern Love</vt:lpstr>
      <vt:lpstr>Symbol</vt:lpstr>
      <vt:lpstr>Times New Roman</vt:lpstr>
      <vt:lpstr>BohemianVTI</vt:lpstr>
      <vt:lpstr>Strategies for ADHD Rebecca Steil-Lambert, MSW, LICSW, MPH</vt:lpstr>
      <vt:lpstr>Focus and Concentration</vt:lpstr>
      <vt:lpstr>Focus and Concentration</vt:lpstr>
      <vt:lpstr> Dopamine is a Neurotransmitter or chemical messenger in the brain, which is increased by stimulant medications for ADHD but can also be increased through: </vt:lpstr>
      <vt:lpstr>Avoid Multi-Tasking at all costs</vt:lpstr>
      <vt:lpstr>Week 2 Organization and Planning Strategies</vt:lpstr>
      <vt:lpstr>Week 2 Organization and Planning Strategies</vt:lpstr>
      <vt:lpstr>Consider ways to decrease Decision Fatigue: Steve Jobs Chose to Decrease Decision Fatigue By Choosing the Same Outfit Daily...so did Einstein and also Mark Zuckerberg has several repeat outfits (Casual/Business).</vt:lpstr>
      <vt:lpstr>Week 2 Organization and Planning Strategies</vt:lpstr>
      <vt:lpstr>Clutter is a Problem for Everyone</vt:lpstr>
      <vt:lpstr>People with ADHD tend to do “one more thing” before leaving the house…</vt:lpstr>
      <vt:lpstr>Week 2 Organization and Planning Strategies</vt:lpstr>
      <vt:lpstr>Week 3 Working Memory Strategies</vt:lpstr>
      <vt:lpstr>Week 3 Working Memory Strategies</vt:lpstr>
      <vt:lpstr>See if you can remember…</vt:lpstr>
      <vt:lpstr>The Average Brain Capacity for Working Memory is 7 units.</vt:lpstr>
      <vt:lpstr>Week 4 Task Initiation Strategies</vt:lpstr>
      <vt:lpstr>Write the first 2 Sentences to start a story based on image below. </vt:lpstr>
      <vt:lpstr>Pick the best initiation strategy for you:</vt:lpstr>
      <vt:lpstr>Task Initiation Strategies</vt:lpstr>
      <vt:lpstr>Emotional Barriers to Task Initiation</vt:lpstr>
      <vt:lpstr>Instant Gratification Vs Do What Makes Sense  (Fun and Easy)     (Rational Decision Making)</vt:lpstr>
      <vt:lpstr>Use the ADHD Flow…  sidestep the rules and go for it…but allow for back-tracking.</vt:lpstr>
      <vt:lpstr>Week 5 Emotion Regulation Strategies</vt:lpstr>
      <vt:lpstr> Emotional Regulation</vt:lpstr>
      <vt:lpstr>PowerPoint Presentation</vt:lpstr>
      <vt:lpstr>Remember TIPP When Distressed</vt:lpstr>
      <vt:lpstr>PowerPoint Presentation</vt:lpstr>
      <vt:lpstr>PowerPoint Presentation</vt:lpstr>
      <vt:lpstr>Practice Radical Acceptance</vt:lpstr>
      <vt:lpstr>Week 6 Mental Flexibility Strategies</vt:lpstr>
      <vt:lpstr>Mental  Flexibility Strategies</vt:lpstr>
      <vt:lpstr>Name 3 Things You Can Do About It…</vt:lpstr>
      <vt:lpstr>Week 7 Impulse Control Strategies</vt:lpstr>
      <vt:lpstr>Impulse Control Strategies</vt:lpstr>
      <vt:lpstr>Map Out Where To Intervene</vt:lpstr>
      <vt:lpstr>Impulse Control Opportunities! What do you do when... </vt:lpstr>
      <vt:lpstr>We Made it to Week 8! WRAP UP!</vt:lpstr>
      <vt:lpstr>The Positives of the ADHD Brain</vt:lpstr>
      <vt:lpstr>Removing Barriers to Success</vt:lpstr>
      <vt:lpstr>Resources for help with Accommodations </vt:lpstr>
      <vt:lpstr>PowerPoint Presentation</vt:lpstr>
      <vt:lpstr>PowerPoint Presentation</vt:lpstr>
      <vt:lpstr>PowerPoint Presentation</vt:lpstr>
      <vt:lpstr>PowerPoint Presentation</vt:lpstr>
      <vt:lpstr>PowerPoint Presentation</vt:lpstr>
      <vt:lpstr>Ongoing Support through Reliant Medical Group</vt:lpstr>
      <vt:lpstr>Recommended Content by Group Members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Cosenza, Brian</cp:lastModifiedBy>
  <cp:revision>1</cp:revision>
  <dcterms:created xsi:type="dcterms:W3CDTF">2024-04-04T14:55:00Z</dcterms:created>
  <dcterms:modified xsi:type="dcterms:W3CDTF">2024-12-24T16:19:58Z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0x0101006CDFF24E000ABD49A7DF6F8745CEE2EE</vt:lpwstr>
  </property>
</Properties>
</file>