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59" r:id="rId7"/>
    <p:sldId id="260" r:id="rId8"/>
    <p:sldId id="258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3535"/>
    <a:srgbClr val="EB771B"/>
    <a:srgbClr val="A8B634"/>
    <a:srgbClr val="276BAE"/>
    <a:srgbClr val="298B43"/>
    <a:srgbClr val="273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8710" autoAdjust="0"/>
  </p:normalViewPr>
  <p:slideViewPr>
    <p:cSldViewPr snapToGrid="0" snapToObjects="1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-47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022AE-4857-1942-A580-5A9D1BDDB22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F6F2F-46DD-0741-AFDA-78F99FAF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826C-7993-DB4D-9DF6-6208666193F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43DF-40A8-494C-A307-342B4756F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0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3DF-40A8-494C-A307-342B4756F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Picture: https://www.google.com/url?sa=i&amp;url=https%3A%2F%2Fhealthysd.gov%2Fself-care-at-work%2F&amp;psig=AOvVaw0YcmBxcF_FR2MPlzzWY6Nm&amp;ust=1717147450956000&amp;source=images&amp;cd=vfe&amp;opi=89978449&amp;ved=0CBIQjhxqFwoTCMCr9_aGtYYDFQAAAAAdAAAAABAE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143DF-40A8-494C-A307-342B4756F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Picture: https://www.google.com/url?sa=i&amp;url=https%3A%2F%2Fwww.nccjtriad.org%2F2019%2F11%2F21%2F5-tips-for-self-care%2F&amp;psig=AOvVaw0YcmBxcF_FR2MPlzzWY6Nm&amp;ust=1717147450956000&amp;source=images&amp;cd=vfe&amp;opi=89978449&amp;ved=0CBIQjhxqFwoTCMCr9_aGtYYDFQAAAAAdAAAAABAK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Article Source: https://selfhelp.education/physical-self-care/addiction/the-importance-of-self-care-in-addiction-recovery/</a:t>
            </a:r>
          </a:p>
          <a:p>
            <a:endParaRPr lang="en-US" dirty="0"/>
          </a:p>
          <a:p>
            <a:r>
              <a:rPr lang="en-US" dirty="0"/>
              <a:t>Fostering physical well-being</a:t>
            </a:r>
          </a:p>
          <a:p>
            <a:pPr lvl="1"/>
            <a:r>
              <a:rPr lang="en-US" dirty="0"/>
              <a:t>Nutrition: Eating a balanced diet with all the necessary vitamins and minerals helps repair the body and provides the energy needed to engage in recovery. </a:t>
            </a:r>
          </a:p>
          <a:p>
            <a:pPr lvl="1"/>
            <a:r>
              <a:rPr lang="en-US" dirty="0"/>
              <a:t>Exercise: Regular physical activity releases endorphins, which act as natural mood boosters. Exercise also helps rebuild physical strength and reduces stress, both of which are essential in recovery. </a:t>
            </a:r>
          </a:p>
          <a:p>
            <a:pPr lvl="1"/>
            <a:r>
              <a:rPr lang="en-US" dirty="0"/>
              <a:t>Sleep: Restorative sleep is paramount to healing. </a:t>
            </a:r>
          </a:p>
          <a:p>
            <a:r>
              <a:rPr lang="en-US" dirty="0"/>
              <a:t>Enhancing mental and emotional health</a:t>
            </a:r>
          </a:p>
          <a:p>
            <a:pPr lvl="1"/>
            <a:r>
              <a:rPr lang="en-US" dirty="0"/>
              <a:t>Stress Management: Learning and practicing stress management techniques, such as meditation or yoga, can significantly improve the ability to cope with cravings and triggers. </a:t>
            </a:r>
          </a:p>
          <a:p>
            <a:pPr lvl="1"/>
            <a:r>
              <a:rPr lang="en-US" dirty="0"/>
              <a:t>Emotional Expression: Finding healthy outlets for emotions, like therapy or journaling, is essential to the recovery process. </a:t>
            </a:r>
          </a:p>
          <a:p>
            <a:pPr lvl="1"/>
            <a:r>
              <a:rPr lang="en-US" dirty="0"/>
              <a:t>Recreation: Engaging in hobbies and activities that bring joy can provide positive distractions and help rebuild a sense of identity beyond addiction.</a:t>
            </a:r>
          </a:p>
          <a:p>
            <a:r>
              <a:rPr lang="en-US" dirty="0"/>
              <a:t>Rebuilding Connections and Community </a:t>
            </a:r>
          </a:p>
          <a:p>
            <a:pPr lvl="1"/>
            <a:r>
              <a:rPr lang="en-US" dirty="0"/>
              <a:t>Support Networks: Reconnecting with friends, family, and support groups can provide much-needed emotional support. </a:t>
            </a:r>
          </a:p>
          <a:p>
            <a:r>
              <a:rPr lang="en-US" dirty="0"/>
              <a:t>Creating Structure and Routine </a:t>
            </a:r>
          </a:p>
          <a:p>
            <a:pPr lvl="1"/>
            <a:r>
              <a:rPr lang="en-US" dirty="0"/>
              <a:t>A structured routine provides focus on the present moment and a commitment to one’s well-being. </a:t>
            </a:r>
          </a:p>
          <a:p>
            <a:r>
              <a:rPr lang="en-US" dirty="0"/>
              <a:t>Building Self-Discovery and Personal Growth </a:t>
            </a:r>
          </a:p>
          <a:p>
            <a:pPr lvl="1"/>
            <a:r>
              <a:rPr lang="en-US" dirty="0"/>
              <a:t>Self-care is also a journey of self-discovery, unveiling interests, values, and strengths that may have been overshadowed by addiction. </a:t>
            </a:r>
          </a:p>
          <a:p>
            <a:pPr lvl="1"/>
            <a:r>
              <a:rPr lang="en-US" dirty="0"/>
              <a:t>It paves the way for personal growth and the development of new coping strategies for life’s challenges.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143DF-40A8-494C-A307-342B4756F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</a:t>
            </a:r>
          </a:p>
          <a:p>
            <a:pPr lvl="1"/>
            <a:r>
              <a:rPr lang="en-US" dirty="0"/>
              <a:t>Take a look at your current habits.</a:t>
            </a:r>
          </a:p>
          <a:p>
            <a:pPr lvl="1"/>
            <a:r>
              <a:rPr lang="en-US" dirty="0"/>
              <a:t>Observe where you are now.</a:t>
            </a:r>
          </a:p>
          <a:p>
            <a:r>
              <a:rPr lang="en-US" dirty="0"/>
              <a:t> Identify your self-care needs</a:t>
            </a:r>
          </a:p>
          <a:p>
            <a:pPr lvl="1"/>
            <a:r>
              <a:rPr lang="en-US" dirty="0"/>
              <a:t>Think about what you value most in your day-to-day life.</a:t>
            </a:r>
          </a:p>
          <a:p>
            <a:r>
              <a:rPr lang="en-US" dirty="0"/>
              <a:t>Write down practices that support your needs </a:t>
            </a:r>
          </a:p>
          <a:p>
            <a:pPr lvl="1"/>
            <a:r>
              <a:rPr lang="en-US" dirty="0"/>
              <a:t>What activities bring me joy? </a:t>
            </a:r>
          </a:p>
          <a:p>
            <a:pPr lvl="1"/>
            <a:r>
              <a:rPr lang="en-US" dirty="0"/>
              <a:t>What helps me feel energized?</a:t>
            </a:r>
          </a:p>
          <a:p>
            <a:pPr lvl="1"/>
            <a:r>
              <a:rPr lang="en-US" dirty="0"/>
              <a:t>When do I feel at peace? </a:t>
            </a:r>
          </a:p>
          <a:p>
            <a:pPr lvl="1"/>
            <a:r>
              <a:rPr lang="en-US" dirty="0"/>
              <a:t>What makes me feel fulfilled? </a:t>
            </a:r>
          </a:p>
          <a:p>
            <a:pPr lvl="1"/>
            <a:r>
              <a:rPr lang="en-US" dirty="0"/>
              <a:t>What’s helped me cope with difficult moments in my life?</a:t>
            </a:r>
          </a:p>
          <a:p>
            <a:r>
              <a:rPr lang="en-US" dirty="0"/>
              <a:t>Fit them into your schedule</a:t>
            </a:r>
          </a:p>
          <a:p>
            <a:pPr lvl="1"/>
            <a:r>
              <a:rPr lang="en-US" dirty="0"/>
              <a:t>Find pockets of time throughout your busy day to do these practices. </a:t>
            </a:r>
          </a:p>
          <a:p>
            <a:pPr lvl="1"/>
            <a:r>
              <a:rPr lang="en-US" dirty="0"/>
              <a:t>Remember, self-care isn’t selfish. It’s an act of kindness to yourself. </a:t>
            </a:r>
          </a:p>
          <a:p>
            <a:pPr lvl="1"/>
            <a:r>
              <a:rPr lang="en-US" dirty="0"/>
              <a:t>Evaluate how these self-care practices are helping you improve yourself and add more to your plan as you go along. </a:t>
            </a:r>
          </a:p>
          <a:p>
            <a:r>
              <a:rPr lang="en-US" dirty="0"/>
              <a:t>Remove any barriers </a:t>
            </a:r>
          </a:p>
          <a:p>
            <a:pPr lvl="1"/>
            <a:r>
              <a:rPr lang="en-US" dirty="0"/>
              <a:t>Begin by reducing and then removing harmful coping habits. </a:t>
            </a:r>
          </a:p>
          <a:p>
            <a:pPr lvl="1"/>
            <a:r>
              <a:rPr lang="en-US" dirty="0"/>
              <a:t>Pick the most detrimental one and replace it with a self-care practice instead.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143DF-40A8-494C-A307-342B4756F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1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engaged in any type of self care? </a:t>
            </a:r>
          </a:p>
          <a:p>
            <a:pPr lvl="1"/>
            <a:r>
              <a:rPr lang="en-US" dirty="0"/>
              <a:t>Why or why not? </a:t>
            </a:r>
          </a:p>
          <a:p>
            <a:r>
              <a:rPr lang="en-US" dirty="0"/>
              <a:t>What are your self care goals?</a:t>
            </a:r>
          </a:p>
          <a:p>
            <a:r>
              <a:rPr lang="en-US" dirty="0"/>
              <a:t>What are you currently doing to achieve these goals?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143DF-40A8-494C-A307-342B4756F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26989"/>
          </a:xfrm>
          <a:prstGeom prst="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/>
          <a:stretch/>
        </p:blipFill>
        <p:spPr>
          <a:xfrm>
            <a:off x="4617896" y="380991"/>
            <a:ext cx="4780093" cy="4780093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900536"/>
            <a:ext cx="7406142" cy="816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1932488"/>
            <a:ext cx="7406142" cy="816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1" i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Round Same Side Corner Rectangle 3"/>
          <p:cNvSpPr/>
          <p:nvPr userDrawn="1"/>
        </p:nvSpPr>
        <p:spPr>
          <a:xfrm rot="5400000">
            <a:off x="65637" y="834897"/>
            <a:ext cx="572669" cy="703943"/>
          </a:xfrm>
          <a:prstGeom prst="round2SameRect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752" y="4693866"/>
            <a:ext cx="1104138" cy="473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2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3191228"/>
            <a:ext cx="9143999" cy="8985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90" y="1259493"/>
            <a:ext cx="1976820" cy="197682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0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3191228"/>
            <a:ext cx="9143999" cy="8985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90" y="1259493"/>
            <a:ext cx="1976820" cy="1976820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98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4574707" cy="4726989"/>
          </a:xfrm>
          <a:prstGeom prst="rect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4706" y="0"/>
            <a:ext cx="4569294" cy="4726989"/>
          </a:xfrm>
          <a:prstGeom prst="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560286"/>
            <a:ext cx="3803650" cy="28992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9438" y="681439"/>
            <a:ext cx="3849688" cy="5651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5" y="1560220"/>
            <a:ext cx="3803650" cy="29001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25530" y="682303"/>
            <a:ext cx="3849688" cy="5651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455" y="4713174"/>
            <a:ext cx="961393" cy="412025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7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994229"/>
            <a:ext cx="4574707" cy="3732760"/>
          </a:xfrm>
          <a:prstGeom prst="rect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4706" y="994229"/>
            <a:ext cx="4569294" cy="3732760"/>
          </a:xfrm>
          <a:prstGeom prst="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349964"/>
            <a:ext cx="3803650" cy="31095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5" y="1349830"/>
            <a:ext cx="3803650" cy="31105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247394"/>
            <a:ext cx="7406142" cy="5726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273D77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5400000">
            <a:off x="65637" y="181755"/>
            <a:ext cx="572669" cy="703943"/>
          </a:xfrm>
          <a:prstGeom prst="round2SameRect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770" y="4725582"/>
            <a:ext cx="932439" cy="399617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57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29" y="4124147"/>
            <a:ext cx="8402943" cy="4551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1" i="0">
                <a:solidFill>
                  <a:srgbClr val="273D77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0529" y="435430"/>
            <a:ext cx="8402944" cy="3519714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 Insert picture here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5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29" y="4124147"/>
            <a:ext cx="8402943" cy="4551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1" i="0">
                <a:solidFill>
                  <a:srgbClr val="273D77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370529" y="435430"/>
            <a:ext cx="8402943" cy="351971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90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ic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25" name="Round Same Side Corner Rectangle 24"/>
          <p:cNvSpPr/>
          <p:nvPr userDrawn="1"/>
        </p:nvSpPr>
        <p:spPr>
          <a:xfrm flipV="1">
            <a:off x="0" y="-3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8B4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309077"/>
            <a:ext cx="2413763" cy="3150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231871" y="3479167"/>
            <a:ext cx="2680258" cy="907766"/>
          </a:xfrm>
          <a:prstGeom prst="roundRect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231871" y="2405107"/>
            <a:ext cx="2680258" cy="907766"/>
          </a:xfrm>
          <a:prstGeom prst="roundRect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231871" y="1331046"/>
            <a:ext cx="2680258" cy="907766"/>
          </a:xfrm>
          <a:prstGeom prst="round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24249" y="1455337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24249" y="2522137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24249" y="3588937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51266" y="1309077"/>
            <a:ext cx="2413763" cy="3150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99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ic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766506" y="1533771"/>
            <a:ext cx="4576418" cy="69361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evron 10"/>
          <p:cNvSpPr/>
          <p:nvPr userDrawn="1"/>
        </p:nvSpPr>
        <p:spPr>
          <a:xfrm>
            <a:off x="508002" y="1533770"/>
            <a:ext cx="2803769" cy="693616"/>
          </a:xfrm>
          <a:prstGeom prst="chevron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508002" y="2442308"/>
            <a:ext cx="2803769" cy="693616"/>
          </a:xfrm>
          <a:prstGeom prst="chevron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08002" y="3360616"/>
            <a:ext cx="2803769" cy="693616"/>
          </a:xfrm>
          <a:prstGeom prst="chevron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1543540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876302" y="2442308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76302" y="3370386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766506" y="2463523"/>
            <a:ext cx="4576418" cy="69361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766506" y="3370386"/>
            <a:ext cx="4576418" cy="69361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Round Same Side Corner Rectangle 25"/>
          <p:cNvSpPr/>
          <p:nvPr userDrawn="1"/>
        </p:nvSpPr>
        <p:spPr>
          <a:xfrm flipV="1">
            <a:off x="0" y="-3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8B43"/>
              </a:solidFill>
            </a:endParaRP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2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ic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11" name="Chevron 10"/>
          <p:cNvSpPr/>
          <p:nvPr userDrawn="1"/>
        </p:nvSpPr>
        <p:spPr>
          <a:xfrm>
            <a:off x="508002" y="1533770"/>
            <a:ext cx="2803769" cy="693616"/>
          </a:xfrm>
          <a:prstGeom prst="chevron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3135088" y="1543540"/>
            <a:ext cx="2803769" cy="693616"/>
          </a:xfrm>
          <a:prstGeom prst="chevron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769431" y="1543540"/>
            <a:ext cx="2803769" cy="693616"/>
          </a:xfrm>
          <a:prstGeom prst="chevron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1543540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03388" y="1543540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37731" y="1553310"/>
            <a:ext cx="2095502" cy="68384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18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08002" y="2528556"/>
            <a:ext cx="8065198" cy="18765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ound Same Side Corner Rectangle 23"/>
          <p:cNvSpPr/>
          <p:nvPr userDrawn="1"/>
        </p:nvSpPr>
        <p:spPr>
          <a:xfrm flipV="1">
            <a:off x="0" y="-3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8B43"/>
              </a:solidFill>
            </a:endParaRP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155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Graphic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26000" y="1044749"/>
            <a:ext cx="2521996" cy="2168770"/>
          </a:xfrm>
          <a:prstGeom prst="roundRect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0" y="-2"/>
            <a:ext cx="9144000" cy="8128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6001" y="1044749"/>
            <a:ext cx="2521996" cy="216877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6001" y="3389364"/>
            <a:ext cx="2521995" cy="11527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3290970" y="1044749"/>
            <a:ext cx="2521996" cy="2168770"/>
          </a:xfrm>
          <a:prstGeom prst="round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90971" y="1044749"/>
            <a:ext cx="2521996" cy="216877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90971" y="3389364"/>
            <a:ext cx="2521995" cy="11527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6055940" y="1044749"/>
            <a:ext cx="2521996" cy="2168770"/>
          </a:xfrm>
          <a:prstGeom prst="roundRect">
            <a:avLst/>
          </a:prstGeom>
          <a:solidFill>
            <a:srgbClr val="298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55941" y="1044749"/>
            <a:ext cx="2521996" cy="216877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055941" y="3389364"/>
            <a:ext cx="2521995" cy="11527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03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 userDrawn="1"/>
        </p:nvSpPr>
        <p:spPr>
          <a:xfrm flipV="1">
            <a:off x="0" y="0"/>
            <a:ext cx="9144000" cy="2504096"/>
          </a:xfrm>
          <a:prstGeom prst="round2SameRect">
            <a:avLst/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17017" y="2648429"/>
            <a:ext cx="8109967" cy="192678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1219564"/>
            <a:ext cx="7406142" cy="6566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2004648"/>
            <a:ext cx="7406142" cy="383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 flipV="1">
            <a:off x="0" y="0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1219200"/>
            <a:ext cx="8163482" cy="32512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98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 flipV="1">
            <a:off x="0" y="0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1219200"/>
            <a:ext cx="3620511" cy="32512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586514" y="1219200"/>
            <a:ext cx="4056743" cy="325120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5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flipV="1">
            <a:off x="0" y="-3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9775" y="1224473"/>
            <a:ext cx="8003471" cy="336929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763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 userDrawn="1"/>
        </p:nvSpPr>
        <p:spPr>
          <a:xfrm flipV="1">
            <a:off x="0" y="-3"/>
            <a:ext cx="9144000" cy="965202"/>
          </a:xfrm>
          <a:prstGeom prst="round2SameRect">
            <a:avLst>
              <a:gd name="adj1" fmla="val 40226"/>
              <a:gd name="adj2" fmla="val 2256"/>
            </a:avLst>
          </a:prstGeom>
          <a:solidFill>
            <a:srgbClr val="273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8B43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5" y="252022"/>
            <a:ext cx="3960107" cy="5651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30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723126"/>
            <a:ext cx="7644582" cy="42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41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825" y="4637368"/>
            <a:ext cx="1104138" cy="473202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0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6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3191228"/>
            <a:ext cx="9143999" cy="8985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90" y="1259493"/>
            <a:ext cx="1976820" cy="197682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5824" y="4873968"/>
            <a:ext cx="1905000" cy="25245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601D6DB-97CE-48F9-AE37-764B251179C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2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81" r:id="rId4"/>
    <p:sldLayoutId id="2147483667" r:id="rId5"/>
    <p:sldLayoutId id="2147483680" r:id="rId6"/>
    <p:sldLayoutId id="2147483668" r:id="rId7"/>
    <p:sldLayoutId id="2147483686" r:id="rId8"/>
    <p:sldLayoutId id="2147483669" r:id="rId9"/>
    <p:sldLayoutId id="2147483672" r:id="rId10"/>
    <p:sldLayoutId id="2147483673" r:id="rId11"/>
    <p:sldLayoutId id="2147483671" r:id="rId12"/>
    <p:sldLayoutId id="2147483678" r:id="rId13"/>
    <p:sldLayoutId id="2147483683" r:id="rId14"/>
    <p:sldLayoutId id="2147483682" r:id="rId15"/>
    <p:sldLayoutId id="2147483677" r:id="rId16"/>
    <p:sldLayoutId id="2147483675" r:id="rId17"/>
    <p:sldLayoutId id="2147483676" r:id="rId18"/>
    <p:sldLayoutId id="2147483674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FE4A2-37A4-4D43-AF3B-3DB0B7AC3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4500" dirty="0"/>
              <a:t>My Life, My Recovery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BBC6F-B58B-44DA-ACE4-80085298B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US" sz="2600" i="1" dirty="0"/>
          </a:p>
          <a:p>
            <a:pPr algn="ctr"/>
            <a:r>
              <a:rPr lang="en-US" sz="2600" i="1" dirty="0"/>
              <a:t>The Benefits of Self Care in Recovery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46556-B338-4BE7-AFA0-E173733B0699}"/>
              </a:ext>
            </a:extLst>
          </p:cNvPr>
          <p:cNvSpPr txBox="1"/>
          <p:nvPr/>
        </p:nvSpPr>
        <p:spPr>
          <a:xfrm>
            <a:off x="7282543" y="4242964"/>
            <a:ext cx="175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Melanie Savoy, LDAC</a:t>
            </a:r>
          </a:p>
        </p:txBody>
      </p:sp>
    </p:spTree>
    <p:extLst>
      <p:ext uri="{BB962C8B-B14F-4D97-AF65-F5344CB8AC3E}">
        <p14:creationId xmlns:p14="http://schemas.microsoft.com/office/powerpoint/2010/main" val="111876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Self Care Aids in Recovery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F2048-2B3C-4486-9883-1754B31F2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040" y="635939"/>
            <a:ext cx="3699917" cy="2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9775" y="252022"/>
            <a:ext cx="8033289" cy="565150"/>
          </a:xfrm>
        </p:spPr>
        <p:txBody>
          <a:bodyPr/>
          <a:lstStyle/>
          <a:p>
            <a:r>
              <a:rPr lang="en-US" sz="3000" dirty="0"/>
              <a:t>What is “Self Care”?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21808" y="1123595"/>
            <a:ext cx="3321449" cy="33468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Self-care is the conscious act of taking responsibility for oneself through behaviors that encourage overall healthy well-being.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Self-care can manifest, whether spiritually, mentally, physically, or emotionally.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It can look like creating daily routines and incorporating habits such as exercise or journaling that help keep you grounded.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DCC9A-7DFA-49E0-A9A6-4250519CD2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27" y="1123595"/>
            <a:ext cx="516636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325" y="252022"/>
            <a:ext cx="8686800" cy="565150"/>
          </a:xfrm>
        </p:spPr>
        <p:txBody>
          <a:bodyPr/>
          <a:lstStyle/>
          <a:p>
            <a:r>
              <a:rPr lang="en-US" sz="2600" dirty="0"/>
              <a:t>Why is Self Care Important to the Recovery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AB322-C701-4C55-8ECD-49EB450833A2}"/>
              </a:ext>
            </a:extLst>
          </p:cNvPr>
          <p:cNvSpPr txBox="1"/>
          <p:nvPr/>
        </p:nvSpPr>
        <p:spPr>
          <a:xfrm>
            <a:off x="384048" y="1394460"/>
            <a:ext cx="4242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Substance misuse dramatically affects a person by negatively impacting different areas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Addiction affects your mood, appetite, physical and emotional well-being, personal relationships, finances, and many other areas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Maintaining long-term sobriety will require various lifestyle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decision to actively commit to the choices that help take care of your mental, physical and emotional health is essential to succeed.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5B5C3-ADB5-47C3-9003-F5A0E2167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64" y="1394459"/>
            <a:ext cx="4249552" cy="32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Benefits of Self Care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262373" y="1219200"/>
            <a:ext cx="3380884" cy="3251200"/>
          </a:xfrm>
        </p:spPr>
        <p:txBody>
          <a:bodyPr/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Fosters Physical Wellbeing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Enhances Mental and Emotional Health</a:t>
            </a:r>
          </a:p>
          <a:p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Rebuilds Connections in the Community</a:t>
            </a:r>
          </a:p>
          <a:p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Creates Structure and Routine</a:t>
            </a:r>
          </a:p>
          <a:p>
            <a:endParaRPr lang="en-US" sz="14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b="1">
                <a:solidFill>
                  <a:schemeClr val="tx1">
                    <a:lumMod val="75000"/>
                  </a:schemeClr>
                </a:solidFill>
              </a:rPr>
              <a:t>Builds 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Self-Discovery and Personal Growth</a:t>
            </a:r>
          </a:p>
          <a:p>
            <a:endParaRPr lang="en-US" sz="1400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A55F45-9B42-4DEE-9CB4-6EC6757E6DD3}"/>
              </a:ext>
            </a:extLst>
          </p:cNvPr>
          <p:cNvGrpSpPr/>
          <p:nvPr/>
        </p:nvGrpSpPr>
        <p:grpSpPr>
          <a:xfrm>
            <a:off x="2314096" y="1381914"/>
            <a:ext cx="2870552" cy="2847186"/>
            <a:chOff x="2410108" y="1976274"/>
            <a:chExt cx="3163184" cy="3289604"/>
          </a:xfrm>
        </p:grpSpPr>
        <p:sp>
          <p:nvSpPr>
            <p:cNvPr id="6" name="Rectangle 46">
              <a:extLst>
                <a:ext uri="{FF2B5EF4-FFF2-40B4-BE49-F238E27FC236}">
                  <a16:creationId xmlns:a16="http://schemas.microsoft.com/office/drawing/2014/main" id="{A6D119D9-01F7-4D1A-A30A-BFCAA887AE3B}"/>
                </a:ext>
              </a:extLst>
            </p:cNvPr>
            <p:cNvSpPr/>
            <p:nvPr/>
          </p:nvSpPr>
          <p:spPr bwMode="gray">
            <a:xfrm flipV="1">
              <a:off x="2410108" y="1976274"/>
              <a:ext cx="3163184" cy="803652"/>
            </a:xfrm>
            <a:custGeom>
              <a:avLst/>
              <a:gdLst>
                <a:gd name="connsiteX0" fmla="*/ 0 w 3121811"/>
                <a:gd name="connsiteY0" fmla="*/ 0 h 236866"/>
                <a:gd name="connsiteX1" fmla="*/ 3121811 w 3121811"/>
                <a:gd name="connsiteY1" fmla="*/ 0 h 236866"/>
                <a:gd name="connsiteX2" fmla="*/ 3121811 w 3121811"/>
                <a:gd name="connsiteY2" fmla="*/ 236866 h 236866"/>
                <a:gd name="connsiteX3" fmla="*/ 0 w 3121811"/>
                <a:gd name="connsiteY3" fmla="*/ 236866 h 236866"/>
                <a:gd name="connsiteX4" fmla="*/ 0 w 3121811"/>
                <a:gd name="connsiteY4" fmla="*/ 0 h 236866"/>
                <a:gd name="connsiteX0" fmla="*/ 3121811 w 3213251"/>
                <a:gd name="connsiteY0" fmla="*/ 0 h 236866"/>
                <a:gd name="connsiteX1" fmla="*/ 3121811 w 3213251"/>
                <a:gd name="connsiteY1" fmla="*/ 236866 h 236866"/>
                <a:gd name="connsiteX2" fmla="*/ 0 w 3213251"/>
                <a:gd name="connsiteY2" fmla="*/ 236866 h 236866"/>
                <a:gd name="connsiteX3" fmla="*/ 0 w 3213251"/>
                <a:gd name="connsiteY3" fmla="*/ 0 h 236866"/>
                <a:gd name="connsiteX4" fmla="*/ 3213251 w 3213251"/>
                <a:gd name="connsiteY4" fmla="*/ 91440 h 236866"/>
                <a:gd name="connsiteX0" fmla="*/ 3121811 w 3121811"/>
                <a:gd name="connsiteY0" fmla="*/ 0 h 236866"/>
                <a:gd name="connsiteX1" fmla="*/ 3121811 w 3121811"/>
                <a:gd name="connsiteY1" fmla="*/ 236866 h 236866"/>
                <a:gd name="connsiteX2" fmla="*/ 0 w 3121811"/>
                <a:gd name="connsiteY2" fmla="*/ 236866 h 236866"/>
                <a:gd name="connsiteX3" fmla="*/ 0 w 3121811"/>
                <a:gd name="connsiteY3" fmla="*/ 0 h 236866"/>
                <a:gd name="connsiteX0" fmla="*/ 3121811 w 3121811"/>
                <a:gd name="connsiteY0" fmla="*/ 236866 h 236866"/>
                <a:gd name="connsiteX1" fmla="*/ 0 w 3121811"/>
                <a:gd name="connsiteY1" fmla="*/ 236866 h 236866"/>
                <a:gd name="connsiteX2" fmla="*/ 0 w 3121811"/>
                <a:gd name="connsiteY2" fmla="*/ 0 h 236866"/>
                <a:gd name="connsiteX0" fmla="*/ 3121811 w 3121811"/>
                <a:gd name="connsiteY0" fmla="*/ 236866 h 236866"/>
                <a:gd name="connsiteX1" fmla="*/ 1681820 w 3121811"/>
                <a:gd name="connsiteY1" fmla="*/ 236866 h 236866"/>
                <a:gd name="connsiteX2" fmla="*/ 0 w 3121811"/>
                <a:gd name="connsiteY2" fmla="*/ 0 h 23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1811" h="236866">
                  <a:moveTo>
                    <a:pt x="3121811" y="236866"/>
                  </a:moveTo>
                  <a:lnTo>
                    <a:pt x="1681820" y="236866"/>
                  </a:ln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6"/>
              </a:solidFill>
              <a:round/>
              <a:headEnd type="arrow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EC5BB0A0-2F43-4E34-9A38-D28C0AE9B9DA}"/>
                </a:ext>
              </a:extLst>
            </p:cNvPr>
            <p:cNvSpPr/>
            <p:nvPr/>
          </p:nvSpPr>
          <p:spPr bwMode="gray">
            <a:xfrm flipV="1">
              <a:off x="2410108" y="2836589"/>
              <a:ext cx="3163184" cy="428793"/>
            </a:xfrm>
            <a:custGeom>
              <a:avLst/>
              <a:gdLst>
                <a:gd name="connsiteX0" fmla="*/ 0 w 3121811"/>
                <a:gd name="connsiteY0" fmla="*/ 0 h 236866"/>
                <a:gd name="connsiteX1" fmla="*/ 3121811 w 3121811"/>
                <a:gd name="connsiteY1" fmla="*/ 0 h 236866"/>
                <a:gd name="connsiteX2" fmla="*/ 3121811 w 3121811"/>
                <a:gd name="connsiteY2" fmla="*/ 236866 h 236866"/>
                <a:gd name="connsiteX3" fmla="*/ 0 w 3121811"/>
                <a:gd name="connsiteY3" fmla="*/ 236866 h 236866"/>
                <a:gd name="connsiteX4" fmla="*/ 0 w 3121811"/>
                <a:gd name="connsiteY4" fmla="*/ 0 h 236866"/>
                <a:gd name="connsiteX0" fmla="*/ 3121811 w 3213251"/>
                <a:gd name="connsiteY0" fmla="*/ 0 h 236866"/>
                <a:gd name="connsiteX1" fmla="*/ 3121811 w 3213251"/>
                <a:gd name="connsiteY1" fmla="*/ 236866 h 236866"/>
                <a:gd name="connsiteX2" fmla="*/ 0 w 3213251"/>
                <a:gd name="connsiteY2" fmla="*/ 236866 h 236866"/>
                <a:gd name="connsiteX3" fmla="*/ 0 w 3213251"/>
                <a:gd name="connsiteY3" fmla="*/ 0 h 236866"/>
                <a:gd name="connsiteX4" fmla="*/ 3213251 w 3213251"/>
                <a:gd name="connsiteY4" fmla="*/ 91440 h 236866"/>
                <a:gd name="connsiteX0" fmla="*/ 3121811 w 3121811"/>
                <a:gd name="connsiteY0" fmla="*/ 0 h 236866"/>
                <a:gd name="connsiteX1" fmla="*/ 3121811 w 3121811"/>
                <a:gd name="connsiteY1" fmla="*/ 236866 h 236866"/>
                <a:gd name="connsiteX2" fmla="*/ 0 w 3121811"/>
                <a:gd name="connsiteY2" fmla="*/ 236866 h 236866"/>
                <a:gd name="connsiteX3" fmla="*/ 0 w 3121811"/>
                <a:gd name="connsiteY3" fmla="*/ 0 h 236866"/>
                <a:gd name="connsiteX0" fmla="*/ 3121811 w 3121811"/>
                <a:gd name="connsiteY0" fmla="*/ 236866 h 236866"/>
                <a:gd name="connsiteX1" fmla="*/ 0 w 3121811"/>
                <a:gd name="connsiteY1" fmla="*/ 236866 h 236866"/>
                <a:gd name="connsiteX2" fmla="*/ 0 w 3121811"/>
                <a:gd name="connsiteY2" fmla="*/ 0 h 236866"/>
                <a:gd name="connsiteX0" fmla="*/ 3121811 w 3121811"/>
                <a:gd name="connsiteY0" fmla="*/ 236866 h 236866"/>
                <a:gd name="connsiteX1" fmla="*/ 1681820 w 3121811"/>
                <a:gd name="connsiteY1" fmla="*/ 236866 h 236866"/>
                <a:gd name="connsiteX2" fmla="*/ 0 w 3121811"/>
                <a:gd name="connsiteY2" fmla="*/ 0 h 23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1811" h="236866">
                  <a:moveTo>
                    <a:pt x="3121811" y="236866"/>
                  </a:moveTo>
                  <a:lnTo>
                    <a:pt x="1681820" y="236866"/>
                  </a:lnTo>
                  <a:lnTo>
                    <a:pt x="0" y="0"/>
                  </a:lnTo>
                </a:path>
              </a:pathLst>
            </a:custGeom>
            <a:ln w="19050" cap="rnd">
              <a:solidFill>
                <a:schemeClr val="accent6"/>
              </a:solidFill>
              <a:round/>
              <a:headEnd type="arrow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D839E1-9A0B-466D-87B5-6BBB8D8797E6}"/>
                </a:ext>
              </a:extLst>
            </p:cNvPr>
            <p:cNvGrpSpPr/>
            <p:nvPr/>
          </p:nvGrpSpPr>
          <p:grpSpPr bwMode="gray">
            <a:xfrm>
              <a:off x="2410108" y="3621076"/>
              <a:ext cx="3163184" cy="1644802"/>
              <a:chOff x="3104266" y="3652178"/>
              <a:chExt cx="3163184" cy="164480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3348DDE-9C6E-424A-9A81-6912408584BE}"/>
                  </a:ext>
                </a:extLst>
              </p:cNvPr>
              <p:cNvCxnSpPr/>
              <p:nvPr/>
            </p:nvCxnSpPr>
            <p:spPr bwMode="gray">
              <a:xfrm>
                <a:off x="3104266" y="3652178"/>
                <a:ext cx="3163184" cy="0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  <a:round/>
                <a:headEnd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46">
                <a:extLst>
                  <a:ext uri="{FF2B5EF4-FFF2-40B4-BE49-F238E27FC236}">
                    <a16:creationId xmlns:a16="http://schemas.microsoft.com/office/drawing/2014/main" id="{B30E696A-6177-4CC3-A060-C2B51847E041}"/>
                  </a:ext>
                </a:extLst>
              </p:cNvPr>
              <p:cNvSpPr/>
              <p:nvPr/>
            </p:nvSpPr>
            <p:spPr bwMode="gray">
              <a:xfrm>
                <a:off x="3104266" y="4007872"/>
                <a:ext cx="3163184" cy="428793"/>
              </a:xfrm>
              <a:custGeom>
                <a:avLst/>
                <a:gdLst>
                  <a:gd name="connsiteX0" fmla="*/ 0 w 3121811"/>
                  <a:gd name="connsiteY0" fmla="*/ 0 h 236866"/>
                  <a:gd name="connsiteX1" fmla="*/ 3121811 w 3121811"/>
                  <a:gd name="connsiteY1" fmla="*/ 0 h 236866"/>
                  <a:gd name="connsiteX2" fmla="*/ 3121811 w 3121811"/>
                  <a:gd name="connsiteY2" fmla="*/ 236866 h 236866"/>
                  <a:gd name="connsiteX3" fmla="*/ 0 w 3121811"/>
                  <a:gd name="connsiteY3" fmla="*/ 236866 h 236866"/>
                  <a:gd name="connsiteX4" fmla="*/ 0 w 3121811"/>
                  <a:gd name="connsiteY4" fmla="*/ 0 h 236866"/>
                  <a:gd name="connsiteX0" fmla="*/ 3121811 w 3213251"/>
                  <a:gd name="connsiteY0" fmla="*/ 0 h 236866"/>
                  <a:gd name="connsiteX1" fmla="*/ 3121811 w 3213251"/>
                  <a:gd name="connsiteY1" fmla="*/ 236866 h 236866"/>
                  <a:gd name="connsiteX2" fmla="*/ 0 w 3213251"/>
                  <a:gd name="connsiteY2" fmla="*/ 236866 h 236866"/>
                  <a:gd name="connsiteX3" fmla="*/ 0 w 3213251"/>
                  <a:gd name="connsiteY3" fmla="*/ 0 h 236866"/>
                  <a:gd name="connsiteX4" fmla="*/ 3213251 w 3213251"/>
                  <a:gd name="connsiteY4" fmla="*/ 91440 h 236866"/>
                  <a:gd name="connsiteX0" fmla="*/ 3121811 w 3121811"/>
                  <a:gd name="connsiteY0" fmla="*/ 0 h 236866"/>
                  <a:gd name="connsiteX1" fmla="*/ 3121811 w 3121811"/>
                  <a:gd name="connsiteY1" fmla="*/ 236866 h 236866"/>
                  <a:gd name="connsiteX2" fmla="*/ 0 w 3121811"/>
                  <a:gd name="connsiteY2" fmla="*/ 236866 h 236866"/>
                  <a:gd name="connsiteX3" fmla="*/ 0 w 3121811"/>
                  <a:gd name="connsiteY3" fmla="*/ 0 h 236866"/>
                  <a:gd name="connsiteX0" fmla="*/ 3121811 w 3121811"/>
                  <a:gd name="connsiteY0" fmla="*/ 236866 h 236866"/>
                  <a:gd name="connsiteX1" fmla="*/ 0 w 3121811"/>
                  <a:gd name="connsiteY1" fmla="*/ 236866 h 236866"/>
                  <a:gd name="connsiteX2" fmla="*/ 0 w 3121811"/>
                  <a:gd name="connsiteY2" fmla="*/ 0 h 236866"/>
                  <a:gd name="connsiteX0" fmla="*/ 3121811 w 3121811"/>
                  <a:gd name="connsiteY0" fmla="*/ 236866 h 236866"/>
                  <a:gd name="connsiteX1" fmla="*/ 1681820 w 3121811"/>
                  <a:gd name="connsiteY1" fmla="*/ 236866 h 236866"/>
                  <a:gd name="connsiteX2" fmla="*/ 0 w 3121811"/>
                  <a:gd name="connsiteY2" fmla="*/ 0 h 23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1811" h="236866">
                    <a:moveTo>
                      <a:pt x="3121811" y="236866"/>
                    </a:moveTo>
                    <a:lnTo>
                      <a:pt x="1681820" y="236866"/>
                    </a:ln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accent6"/>
                </a:solidFill>
                <a:round/>
                <a:headEnd type="arrow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1400" b="0" i="0" u="non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Rectangle 46">
                <a:extLst>
                  <a:ext uri="{FF2B5EF4-FFF2-40B4-BE49-F238E27FC236}">
                    <a16:creationId xmlns:a16="http://schemas.microsoft.com/office/drawing/2014/main" id="{B0C70479-49DC-4598-93F7-732FEF9637C8}"/>
                  </a:ext>
                </a:extLst>
              </p:cNvPr>
              <p:cNvSpPr/>
              <p:nvPr/>
            </p:nvSpPr>
            <p:spPr bwMode="gray">
              <a:xfrm>
                <a:off x="3104266" y="4493328"/>
                <a:ext cx="3163184" cy="803652"/>
              </a:xfrm>
              <a:custGeom>
                <a:avLst/>
                <a:gdLst>
                  <a:gd name="connsiteX0" fmla="*/ 0 w 3121811"/>
                  <a:gd name="connsiteY0" fmla="*/ 0 h 236866"/>
                  <a:gd name="connsiteX1" fmla="*/ 3121811 w 3121811"/>
                  <a:gd name="connsiteY1" fmla="*/ 0 h 236866"/>
                  <a:gd name="connsiteX2" fmla="*/ 3121811 w 3121811"/>
                  <a:gd name="connsiteY2" fmla="*/ 236866 h 236866"/>
                  <a:gd name="connsiteX3" fmla="*/ 0 w 3121811"/>
                  <a:gd name="connsiteY3" fmla="*/ 236866 h 236866"/>
                  <a:gd name="connsiteX4" fmla="*/ 0 w 3121811"/>
                  <a:gd name="connsiteY4" fmla="*/ 0 h 236866"/>
                  <a:gd name="connsiteX0" fmla="*/ 3121811 w 3213251"/>
                  <a:gd name="connsiteY0" fmla="*/ 0 h 236866"/>
                  <a:gd name="connsiteX1" fmla="*/ 3121811 w 3213251"/>
                  <a:gd name="connsiteY1" fmla="*/ 236866 h 236866"/>
                  <a:gd name="connsiteX2" fmla="*/ 0 w 3213251"/>
                  <a:gd name="connsiteY2" fmla="*/ 236866 h 236866"/>
                  <a:gd name="connsiteX3" fmla="*/ 0 w 3213251"/>
                  <a:gd name="connsiteY3" fmla="*/ 0 h 236866"/>
                  <a:gd name="connsiteX4" fmla="*/ 3213251 w 3213251"/>
                  <a:gd name="connsiteY4" fmla="*/ 91440 h 236866"/>
                  <a:gd name="connsiteX0" fmla="*/ 3121811 w 3121811"/>
                  <a:gd name="connsiteY0" fmla="*/ 0 h 236866"/>
                  <a:gd name="connsiteX1" fmla="*/ 3121811 w 3121811"/>
                  <a:gd name="connsiteY1" fmla="*/ 236866 h 236866"/>
                  <a:gd name="connsiteX2" fmla="*/ 0 w 3121811"/>
                  <a:gd name="connsiteY2" fmla="*/ 236866 h 236866"/>
                  <a:gd name="connsiteX3" fmla="*/ 0 w 3121811"/>
                  <a:gd name="connsiteY3" fmla="*/ 0 h 236866"/>
                  <a:gd name="connsiteX0" fmla="*/ 3121811 w 3121811"/>
                  <a:gd name="connsiteY0" fmla="*/ 236866 h 236866"/>
                  <a:gd name="connsiteX1" fmla="*/ 0 w 3121811"/>
                  <a:gd name="connsiteY1" fmla="*/ 236866 h 236866"/>
                  <a:gd name="connsiteX2" fmla="*/ 0 w 3121811"/>
                  <a:gd name="connsiteY2" fmla="*/ 0 h 236866"/>
                  <a:gd name="connsiteX0" fmla="*/ 3121811 w 3121811"/>
                  <a:gd name="connsiteY0" fmla="*/ 236866 h 236866"/>
                  <a:gd name="connsiteX1" fmla="*/ 1681820 w 3121811"/>
                  <a:gd name="connsiteY1" fmla="*/ 236866 h 236866"/>
                  <a:gd name="connsiteX2" fmla="*/ 0 w 3121811"/>
                  <a:gd name="connsiteY2" fmla="*/ 0 h 23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1811" h="236866">
                    <a:moveTo>
                      <a:pt x="3121811" y="236866"/>
                    </a:moveTo>
                    <a:lnTo>
                      <a:pt x="1681820" y="236866"/>
                    </a:ln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accent6"/>
                </a:solidFill>
                <a:round/>
                <a:headEnd type="arrow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1400" b="0" i="0" u="none" baseline="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6114E3-D453-48F5-9813-F539EE9EA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5" y="1288857"/>
            <a:ext cx="2255711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7F453-229D-4734-BC64-946DE1AE29F6}"/>
              </a:ext>
            </a:extLst>
          </p:cNvPr>
          <p:cNvSpPr txBox="1"/>
          <p:nvPr/>
        </p:nvSpPr>
        <p:spPr>
          <a:xfrm>
            <a:off x="388620" y="480060"/>
            <a:ext cx="552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Implement Self Care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FC500A2-7F7B-4750-A771-DAE5045CBF51}"/>
              </a:ext>
            </a:extLst>
          </p:cNvPr>
          <p:cNvSpPr/>
          <p:nvPr/>
        </p:nvSpPr>
        <p:spPr bwMode="gray">
          <a:xfrm>
            <a:off x="2973979" y="1783080"/>
            <a:ext cx="3019914" cy="2916936"/>
          </a:xfrm>
          <a:prstGeom prst="pentagon">
            <a:avLst/>
          </a:prstGeom>
          <a:solidFill>
            <a:schemeClr val="bg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EE00A-6B88-4C7A-B312-EE37B145ED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150108" y="2239407"/>
            <a:ext cx="2634561" cy="2634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7C32E-B247-4B56-8EF8-2B407996A3D2}"/>
              </a:ext>
            </a:extLst>
          </p:cNvPr>
          <p:cNvSpPr txBox="1"/>
          <p:nvPr/>
        </p:nvSpPr>
        <p:spPr>
          <a:xfrm>
            <a:off x="333756" y="2239407"/>
            <a:ext cx="243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your self care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0ED40-F102-4BE2-BD31-A29EA47EE8D3}"/>
              </a:ext>
            </a:extLst>
          </p:cNvPr>
          <p:cNvSpPr txBox="1"/>
          <p:nvPr/>
        </p:nvSpPr>
        <p:spPr>
          <a:xfrm>
            <a:off x="333756" y="4421124"/>
            <a:ext cx="22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5CBC5-1BD0-49F4-A78C-61A504C9B82C}"/>
              </a:ext>
            </a:extLst>
          </p:cNvPr>
          <p:cNvSpPr txBox="1"/>
          <p:nvPr/>
        </p:nvSpPr>
        <p:spPr>
          <a:xfrm>
            <a:off x="388620" y="4046220"/>
            <a:ext cx="263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Down practices that support your needs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95703-FBDE-4EA4-863C-BCB75193649D}"/>
              </a:ext>
            </a:extLst>
          </p:cNvPr>
          <p:cNvSpPr txBox="1"/>
          <p:nvPr/>
        </p:nvSpPr>
        <p:spPr>
          <a:xfrm>
            <a:off x="3785616" y="1152144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2BF45-D782-4FB9-9ADE-6CA21D81D687}"/>
              </a:ext>
            </a:extLst>
          </p:cNvPr>
          <p:cNvSpPr txBox="1"/>
          <p:nvPr/>
        </p:nvSpPr>
        <p:spPr>
          <a:xfrm>
            <a:off x="6203117" y="2239408"/>
            <a:ext cx="237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Remove any barriers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4961C-B292-4CFB-A723-13A31885CCE2}"/>
              </a:ext>
            </a:extLst>
          </p:cNvPr>
          <p:cNvSpPr txBox="1"/>
          <p:nvPr/>
        </p:nvSpPr>
        <p:spPr>
          <a:xfrm>
            <a:off x="6108192" y="4114800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them into your schedule</a:t>
            </a:r>
          </a:p>
        </p:txBody>
      </p:sp>
    </p:spTree>
    <p:extLst>
      <p:ext uri="{BB962C8B-B14F-4D97-AF65-F5344CB8AC3E}">
        <p14:creationId xmlns:p14="http://schemas.microsoft.com/office/powerpoint/2010/main" val="366924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Group Discussion</a:t>
            </a:r>
          </a:p>
          <a:p>
            <a:endParaRPr lang="en-US" sz="3000" b="1" dirty="0"/>
          </a:p>
          <a:p>
            <a:r>
              <a:rPr lang="en-US" sz="3000" b="1" dirty="0"/>
              <a:t>Group Discussion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01D6DB-97CE-48F9-AE37-764B251179C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F0697-6F38-4F5A-BAAE-EBFFC02A7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41" y="777239"/>
            <a:ext cx="4253316" cy="30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61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liant Colors">
      <a:dk1>
        <a:srgbClr val="273D7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12AACC8488B4EB14D6FA8E5BBC693" ma:contentTypeVersion="0" ma:contentTypeDescription="Create a new document." ma:contentTypeScope="" ma:versionID="f35b2e31be8134f16f6ae80cfc2774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28076B-44AF-42A2-947A-EAC01FD68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223809-2744-4549-8AE1-8F62EE66A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35E8E6-9CD6-4325-9B60-3C4FD7B3DCB1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788</Words>
  <Application>Microsoft Office PowerPoint</Application>
  <PresentationFormat>On-screen Show (16:9)</PresentationFormat>
  <Paragraphs>87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Carolynn Lowe</dc:creator>
  <cp:lastModifiedBy>Cosenza, Brian</cp:lastModifiedBy>
  <cp:revision>93</cp:revision>
  <dcterms:created xsi:type="dcterms:W3CDTF">2016-05-19T15:19:18Z</dcterms:created>
  <dcterms:modified xsi:type="dcterms:W3CDTF">2024-10-08T17:28:04Z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0x010100C9C12AACC8488B4EB14D6FA8E5BBC693</vt:lpwstr>
  </property>
</Properties>
</file>